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84" r:id="rId1"/>
  </p:sldMasterIdLst>
  <p:notesMasterIdLst>
    <p:notesMasterId r:id="rId2"/>
  </p:notesMasterIdLst>
  <p:sldIdLst>
    <p:sldId id="256" r:id="rId3"/>
    <p:sldId id="257" r:id="rId4"/>
    <p:sldId id="258" r:id="rId5"/>
    <p:sldId id="259" r:id="rId6"/>
    <p:sldId id="260" r:id="rId7"/>
    <p:sldId id="261" r:id="rId8"/>
    <p:sldId id="262" r:id="rId9"/>
    <p:sldId id="267" r:id="rId10"/>
    <p:sldId id="268" r:id="rId11"/>
    <p:sldId id="269" r:id="rId12"/>
    <p:sldId id="270" r:id="rId13"/>
    <p:sldId id="271" r:id="rId14"/>
    <p:sldId id="272" r:id="rId15"/>
    <p:sldId id="273" r:id="rId16"/>
    <p:sldId id="274" r:id="rId17"/>
    <p:sldId id="290" r:id="rId18"/>
    <p:sldId id="275" r:id="rId19"/>
    <p:sldId id="276" r:id="rId20"/>
    <p:sldId id="277" r:id="rId21"/>
    <p:sldId id="278" r:id="rId22"/>
    <p:sldId id="279" r:id="rId23"/>
    <p:sldId id="280" r:id="rId24"/>
    <p:sldId id="281" r:id="rId25"/>
    <p:sldId id="291" r:id="rId26"/>
    <p:sldId id="284" r:id="rId27"/>
    <p:sldId id="307" r:id="rId28"/>
    <p:sldId id="285" r:id="rId29"/>
    <p:sldId id="286" r:id="rId30"/>
    <p:sldId id="287" r:id="rId31"/>
    <p:sldId id="288" r:id="rId32"/>
    <p:sldId id="289" r:id="rId33"/>
    <p:sldId id="292" r:id="rId34"/>
    <p:sldId id="293" r:id="rId35"/>
    <p:sldId id="295" r:id="rId36"/>
    <p:sldId id="296" r:id="rId37"/>
    <p:sldId id="297" r:id="rId38"/>
    <p:sldId id="298" r:id="rId39"/>
    <p:sldId id="299" r:id="rId40"/>
    <p:sldId id="302" r:id="rId41"/>
    <p:sldId id="304" r:id="rId42"/>
    <p:sldId id="306" r:id="rId43"/>
    <p:sldId id="300" r:id="rId44"/>
    <p:sldId id="303" r:id="rId45"/>
    <p:sldId id="263" r:id="rId46"/>
    <p:sldId id="264" r:id="rId47"/>
    <p:sldId id="265" r:id="rId48"/>
    <p:sldId id="266" r:id="rId49"/>
    <p:sldId id="305" r:id="rId5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5620" autoAdjust="0"/>
    <p:restoredTop sz="94622" autoAdjust="0"/>
  </p:normalViewPr>
  <p:slideViewPr>
    <p:cSldViewPr>
      <p:cViewPr varScale="1">
        <p:scale>
          <a:sx n="100" d="100"/>
          <a:sy n="100" d="100"/>
        </p:scale>
        <p:origin x="-1092" y="-90"/>
      </p:cViewPr>
      <p:guideLst>
        <p:guide orient="horz" pos="2157"/>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presProps" Target="presProps.xml"  /><Relationship Id="rId52" Type="http://schemas.openxmlformats.org/officeDocument/2006/relationships/viewProps" Target="viewProps.xml"  /><Relationship Id="rId53" Type="http://schemas.openxmlformats.org/officeDocument/2006/relationships/theme" Target="theme/theme1.xml"  /><Relationship Id="rId54" Type="http://schemas.openxmlformats.org/officeDocument/2006/relationships/tableStyles" Target="tableStyles.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rtlCol="0"/>
          <a:lstStyle>
            <a:lvl1pPr algn="l">
              <a:defRPr sz="1200"/>
            </a:lvl1pPr>
          </a:lstStyle>
          <a:p>
            <a:pPr lvl="0"/>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lvl="0"/>
            <a:fld id="{E2B2BC9D-A816-4D0A-858B-1D023B3A8ACA}" type="datetime1">
              <a:rPr lang="ko-KR" altLang="en-US" smtClean="0"/>
              <a:pPr/>
              <a:t>2009-03-26</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lvl="0"/>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lvl="0"/>
            <a:fld id="{09F4262C-968C-4EE9-8164-CE16364706B3}" type="slidenum">
              <a:rPr lang="ko-KR" altLang="en-US" smtClean="0"/>
              <a:pPr/>
              <a:t>‹#›</a:t>
            </a:fld>
            <a:endParaRPr lang="ko-KR" altLang="en-US"/>
          </a:p>
        </p:txBody>
      </p:sp>
    </p:spTree>
    <p:extLst>
      <p:ext uri="{BB962C8B-B14F-4D97-AF65-F5344CB8AC3E}">
        <p14:creationId xmlns:p14="http://schemas.microsoft.com/office/powerpoint/2010/main" val="286727104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37</a:t>
            </a:fld>
            <a:endParaRPr lang="ko-KR" altLang="en-US"/>
          </a:p>
        </p:txBody>
      </p:sp>
    </p:spTree>
    <p:extLst>
      <p:ext uri="{BB962C8B-B14F-4D97-AF65-F5344CB8AC3E}">
        <p14:creationId xmlns:p14="http://schemas.microsoft.com/office/powerpoint/2010/main" val="287077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1371598" y="3195637"/>
            <a:ext cx="15544797" cy="2205037"/>
          </a:xfrm>
        </p:spPr>
        <p:txBody>
          <a:bodyPr/>
          <a:lstStyle/>
          <a:p>
            <a:pPr lvl="0"/>
            <a:r>
              <a:rPr lang="ko-KR" altLang="en-US" smtClean="0"/>
              <a:t>마스터 제목 스타일 편집</a:t>
            </a:r>
            <a:endParaRPr lang="ko-KR" altLang="en-US"/>
          </a:p>
        </p:txBody>
      </p:sp>
      <p:sp>
        <p:nvSpPr>
          <p:cNvPr id="3" name="부제목 2"/>
          <p:cNvSpPr>
            <a:spLocks noGrp="1"/>
          </p:cNvSpPr>
          <p:nvPr>
            <p:ph type="subTitle" idx="1"/>
          </p:nvPr>
        </p:nvSpPr>
        <p:spPr>
          <a:xfrm>
            <a:off x="2743198" y="5829300"/>
            <a:ext cx="12801598" cy="26289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pPr lvl="0"/>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2525148674"/>
      </p:ext>
    </p:extLst>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간지"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3195637"/>
            <a:ext cx="18288000" cy="2205037"/>
          </a:xfrm>
        </p:spPr>
        <p:txBody>
          <a:bodyPr>
            <a:normAutofit/>
          </a:bodyPr>
          <a:lstStyle>
            <a:lvl1pPr>
              <a:defRPr sz="4400" b="1"/>
            </a:lvl1pPr>
          </a:lstStyle>
          <a:p>
            <a:pPr lvl="0"/>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pPr lvl="0"/>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pPr lvl="0"/>
            <a:endParaRPr lang="ko-KR" altLang="en-US"/>
          </a:p>
        </p:txBody>
      </p:sp>
      <p:sp>
        <p:nvSpPr>
          <p:cNvPr id="5"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267089348"/>
      </p:ext>
    </p:extLst>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목차"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914398" y="411957"/>
            <a:ext cx="16459197" cy="1714500"/>
          </a:xfrm>
        </p:spPr>
        <p:txBody>
          <a:bodyPr/>
          <a:lstStyle>
            <a:lvl1pPr>
              <a:defRPr/>
            </a:lvl1pPr>
          </a:lstStyle>
          <a:p>
            <a:pPr lvl="0"/>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4286215" y="3321844"/>
            <a:ext cx="9715532" cy="4822030"/>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pPr lvl="0"/>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1297208"/>
      </p:ext>
    </p:extLst>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13258798" y="411957"/>
            <a:ext cx="4114798" cy="8777288"/>
          </a:xfrm>
        </p:spPr>
        <p:txBody>
          <a:bodyPr vert="eaVert"/>
          <a:lstStyle/>
          <a:p>
            <a:pPr lvl="0"/>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914398" y="411957"/>
            <a:ext cx="12039598" cy="877728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pPr lvl="0"/>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435466834"/>
      </p:ext>
    </p:extLst>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pPr lvl="0"/>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15392420"/>
      </p:ext>
    </p:extLst>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빈 화면"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pPr lvl="0"/>
            <a:endParaRPr lang="ko-KR" altLang="en-US"/>
          </a:p>
        </p:txBody>
      </p:sp>
      <p:sp>
        <p:nvSpPr>
          <p:cNvPr id="4"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143868245"/>
      </p:ext>
    </p:extLst>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1444624" y="6610350"/>
            <a:ext cx="15544797" cy="2043112"/>
          </a:xfrm>
        </p:spPr>
        <p:txBody>
          <a:bodyPr anchor="t"/>
          <a:lstStyle>
            <a:lvl1pPr algn="l">
              <a:defRPr sz="4000" b="1" cap="all"/>
            </a:lvl1pPr>
          </a:lstStyle>
          <a:p>
            <a:pPr lvl="0"/>
            <a:r>
              <a:rPr lang="ko-KR" altLang="en-US" smtClean="0"/>
              <a:t>마스터 제목 스타일 편집</a:t>
            </a:r>
            <a:endParaRPr lang="ko-KR" altLang="en-US"/>
          </a:p>
        </p:txBody>
      </p:sp>
      <p:sp>
        <p:nvSpPr>
          <p:cNvPr id="3" name="텍스트 개체 틀 2"/>
          <p:cNvSpPr>
            <a:spLocks noGrp="1"/>
          </p:cNvSpPr>
          <p:nvPr>
            <p:ph type="body" idx="1"/>
          </p:nvPr>
        </p:nvSpPr>
        <p:spPr>
          <a:xfrm>
            <a:off x="1444624" y="4360069"/>
            <a:ext cx="15544797" cy="225028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pPr lvl="0"/>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87280833"/>
      </p:ext>
    </p:extLst>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2개"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r>
              <a:rPr lang="ko-KR" altLang="en-US" smtClean="0"/>
              <a:t>마스터 제목 스타일 편집</a:t>
            </a:r>
            <a:endParaRPr lang="ko-KR" altLang="en-US"/>
          </a:p>
        </p:txBody>
      </p:sp>
      <p:sp>
        <p:nvSpPr>
          <p:cNvPr id="3" name="내용 개체 틀 2"/>
          <p:cNvSpPr>
            <a:spLocks noGrp="1"/>
          </p:cNvSpPr>
          <p:nvPr>
            <p:ph sz="half" idx="1"/>
          </p:nvPr>
        </p:nvSpPr>
        <p:spPr>
          <a:xfrm>
            <a:off x="914398" y="2400300"/>
            <a:ext cx="8077198" cy="67889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9296398" y="2400300"/>
            <a:ext cx="8077198" cy="67889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pPr lvl="0"/>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pPr lvl="0"/>
            <a:endParaRPr lang="ko-KR" altLang="en-US"/>
          </a:p>
        </p:txBody>
      </p:sp>
      <p:sp>
        <p:nvSpPr>
          <p:cNvPr id="7"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455192179"/>
      </p:ext>
    </p:extLst>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pPr lvl="0"/>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pPr lvl="0"/>
            <a:endParaRPr lang="ko-KR" altLang="en-US"/>
          </a:p>
        </p:txBody>
      </p:sp>
      <p:sp>
        <p:nvSpPr>
          <p:cNvPr id="5"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827822250"/>
      </p:ext>
    </p:extLst>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표"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r>
              <a:rPr lang="ko-KR" altLang="en-US" smtClean="0"/>
              <a:t>마스터 제목 스타일 편집</a:t>
            </a:r>
            <a:endParaRPr lang="ko-KR" altLang="en-US"/>
          </a:p>
        </p:txBody>
      </p:sp>
      <p:sp>
        <p:nvSpPr>
          <p:cNvPr id="3" name="표 개체 틀 2"/>
          <p:cNvSpPr>
            <a:spLocks noGrp="1"/>
          </p:cNvSpPr>
          <p:nvPr>
            <p:ph type="tbl" sz="quarter" idx="13"/>
          </p:nvPr>
        </p:nvSpPr>
        <p:spPr>
          <a:xfrm>
            <a:off x="912055" y="2464594"/>
            <a:ext cx="16459197" cy="6787800"/>
          </a:xfrm>
        </p:spPr>
        <p:txBody>
          <a:bodyPr/>
          <a:lstStyle>
            <a:lvl1pPr>
              <a:buFontTx/>
              <a:buNone/>
              <a:defRPr/>
            </a:lvl1pPr>
          </a:lstStyle>
          <a:p>
            <a:pPr lvl="0"/>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pPr lvl="0"/>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pPr lvl="0"/>
            <a:endParaRPr lang="ko-KR" altLang="en-US"/>
          </a:p>
        </p:txBody>
      </p:sp>
      <p:sp>
        <p:nvSpPr>
          <p:cNvPr id="6"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11508859"/>
      </p:ext>
    </p:extLst>
  </p:cSld>
  <p:clrMapOvr>
    <a:masterClrMapping/>
  </p:clrMapOvr>
  <p:transition xmlns:mc="http://schemas.openxmlformats.org/markup-compatibility/2006" xmlns:hp="http://schemas.haansoft.com/office/presentation/8.0" mc:Ignorable="hp" hp:hslDur="500"/>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r>
              <a:rPr lang="ko-KR" altLang="en-US" smtClean="0"/>
              <a:t>마스터 제목 스타일 편집</a:t>
            </a:r>
            <a:endParaRPr lang="ko-KR" altLang="en-US"/>
          </a:p>
        </p:txBody>
      </p:sp>
      <p:sp>
        <p:nvSpPr>
          <p:cNvPr id="3" name="내용 개체 틀 2"/>
          <p:cNvSpPr>
            <a:spLocks noGrp="1"/>
          </p:cNvSpPr>
          <p:nvPr>
            <p:ph sz="quarter" idx="1"/>
          </p:nvPr>
        </p:nvSpPr>
        <p:spPr>
          <a:xfrm>
            <a:off x="914398" y="2400300"/>
            <a:ext cx="8077198" cy="329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9296398" y="2400300"/>
            <a:ext cx="8077198" cy="329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912055" y="5976330"/>
            <a:ext cx="8077198" cy="329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9294054" y="5976330"/>
            <a:ext cx="8077198" cy="329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pPr lvl="0"/>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pPr lvl="0"/>
            <a:endParaRPr lang="ko-KR" altLang="en-US"/>
          </a:p>
        </p:txBody>
      </p:sp>
      <p:sp>
        <p:nvSpPr>
          <p:cNvPr id="9"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681253155"/>
      </p:ext>
    </p:extLst>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3584574" y="7200900"/>
            <a:ext cx="10972798" cy="850107"/>
          </a:xfrm>
        </p:spPr>
        <p:txBody>
          <a:bodyPr anchor="b"/>
          <a:lstStyle>
            <a:lvl1pPr algn="l">
              <a:defRPr sz="2000" b="1"/>
            </a:lvl1pPr>
          </a:lstStyle>
          <a:p>
            <a:pPr lvl="0"/>
            <a:r>
              <a:rPr lang="ko-KR" altLang="en-US" smtClean="0"/>
              <a:t>마스터 제목 스타일 편집</a:t>
            </a:r>
            <a:endParaRPr lang="ko-KR" altLang="en-US"/>
          </a:p>
        </p:txBody>
      </p:sp>
      <p:sp>
        <p:nvSpPr>
          <p:cNvPr id="3" name="그림 개체 틀 2"/>
          <p:cNvSpPr>
            <a:spLocks noGrp="1"/>
          </p:cNvSpPr>
          <p:nvPr>
            <p:ph type="pic" idx="1"/>
          </p:nvPr>
        </p:nvSpPr>
        <p:spPr>
          <a:xfrm>
            <a:off x="3584574" y="919162"/>
            <a:ext cx="10972798" cy="6172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3584574" y="8051007"/>
            <a:ext cx="10972798" cy="12072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pPr lvl="0"/>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pPr lvl="0"/>
            <a:endParaRPr lang="ko-KR" altLang="en-US"/>
          </a:p>
        </p:txBody>
      </p:sp>
      <p:sp>
        <p:nvSpPr>
          <p:cNvPr id="7" name="슬라이드 번호 개체 틀 5"/>
          <p:cNvSpPr>
            <a:spLocks noGrp="1"/>
          </p:cNvSpPr>
          <p:nvPr>
            <p:ph type="sldNum" sz="quarter" idx="12"/>
          </p:nvPr>
        </p:nvSpPr>
        <p:spPr/>
        <p:txBody>
          <a:body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803598716"/>
      </p:ext>
    </p:extLst>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한컴오피스">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914398" y="411957"/>
            <a:ext cx="16459197" cy="1714500"/>
          </a:xfrm>
          <a:prstGeom prst="rect">
            <a:avLst/>
          </a:prstGeom>
        </p:spPr>
        <p:txBody>
          <a:bodyPr vert="horz" lIns="91440" tIns="45720" rIns="91440" bIns="45720" rtlCol="0" anchor="ctr">
            <a:normAutofit/>
          </a:bodyPr>
          <a:lstStyle/>
          <a:p>
            <a:pPr lvl="0"/>
            <a:r>
              <a:rPr lang="ko-KR" altLang="en-US" smtClean="0"/>
              <a:t>마스터 제목 스타일 편집</a:t>
            </a:r>
            <a:endParaRPr lang="ko-KR" altLang="en-US"/>
          </a:p>
        </p:txBody>
      </p:sp>
      <p:sp>
        <p:nvSpPr>
          <p:cNvPr id="3" name="텍스트 개체 틀 2"/>
          <p:cNvSpPr>
            <a:spLocks noGrp="1"/>
          </p:cNvSpPr>
          <p:nvPr>
            <p:ph type="body" idx="1"/>
          </p:nvPr>
        </p:nvSpPr>
        <p:spPr>
          <a:xfrm>
            <a:off x="914398" y="2400300"/>
            <a:ext cx="16459197" cy="6788944"/>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914398" y="9534525"/>
            <a:ext cx="4267198" cy="547687"/>
          </a:xfrm>
          <a:prstGeom prst="rect">
            <a:avLst/>
          </a:prstGeom>
        </p:spPr>
        <p:txBody>
          <a:bodyPr vert="horz" lIns="91440" tIns="45720" rIns="91440" bIns="45720" rtlCol="0" anchor="ctr"/>
          <a:lstStyle>
            <a:lvl1pPr algn="l">
              <a:defRPr sz="1200">
                <a:solidFill>
                  <a:schemeClr val="tx1">
                    <a:tint val="75000"/>
                  </a:schemeClr>
                </a:solidFill>
              </a:defRPr>
            </a:lvl1pPr>
          </a:lstStyle>
          <a:p>
            <a:pPr lvl="0"/>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6248398" y="9534525"/>
            <a:ext cx="5791198" cy="547687"/>
          </a:xfrm>
          <a:prstGeom prst="rect">
            <a:avLst/>
          </a:prstGeom>
        </p:spPr>
        <p:txBody>
          <a:bodyPr vert="horz" lIns="91440" tIns="45720" rIns="91440" bIns="45720" rtlCol="0" anchor="ctr"/>
          <a:lstStyle>
            <a:lvl1pPr algn="ctr">
              <a:defRPr sz="1200">
                <a:solidFill>
                  <a:schemeClr val="tx1">
                    <a:tint val="75000"/>
                  </a:schemeClr>
                </a:solidFill>
              </a:defRPr>
            </a:lvl1pPr>
          </a:lstStyle>
          <a:p>
            <a:pPr lvl="0"/>
            <a:endParaRPr lang="ko-KR" altLang="en-US"/>
          </a:p>
        </p:txBody>
      </p:sp>
      <p:sp>
        <p:nvSpPr>
          <p:cNvPr id="6" name="슬라이드 번호 개체 틀 5"/>
          <p:cNvSpPr>
            <a:spLocks noGrp="1"/>
          </p:cNvSpPr>
          <p:nvPr>
            <p:ph type="sldNum" sz="quarter" idx="4"/>
          </p:nvPr>
        </p:nvSpPr>
        <p:spPr>
          <a:xfrm>
            <a:off x="13106398" y="9534525"/>
            <a:ext cx="4267198" cy="547687"/>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3519539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xmlns:mc="http://schemas.openxmlformats.org/markup-compatibility/2006" xmlns:hp="http://schemas.haansoft.com/office/presentation/8.0" mc:Ignorable="hp" hp:hslDur="500"/>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0.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1.png"  /><Relationship Id="rId3" Type="http://schemas.openxmlformats.org/officeDocument/2006/relationships/image" Target="../media/image12.png"  /><Relationship Id="rId4" Type="http://schemas.openxmlformats.org/officeDocument/2006/relationships/image" Target="../media/image13.png"  /><Relationship Id="rId5" Type="http://schemas.openxmlformats.org/officeDocument/2006/relationships/image" Target="../media/image14.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image" Target="../media/image17.png"  /><Relationship Id="rId5" Type="http://schemas.openxmlformats.org/officeDocument/2006/relationships/image" Target="../media/image18.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9.png"  /><Relationship Id="rId3" Type="http://schemas.openxmlformats.org/officeDocument/2006/relationships/image" Target="../media/image20.png"  /><Relationship Id="rId4" Type="http://schemas.openxmlformats.org/officeDocument/2006/relationships/image" Target="../media/image21.png"  /><Relationship Id="rId5" Type="http://schemas.openxmlformats.org/officeDocument/2006/relationships/image" Target="../media/image22.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3.png"  /><Relationship Id="rId3" Type="http://schemas.openxmlformats.org/officeDocument/2006/relationships/image" Target="../media/image24.png"  /><Relationship Id="rId4" Type="http://schemas.openxmlformats.org/officeDocument/2006/relationships/image" Target="../media/image25.png"  /><Relationship Id="rId5" Type="http://schemas.openxmlformats.org/officeDocument/2006/relationships/image" Target="../media/image26.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7.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8.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9.png"  /><Relationship Id="rId3" Type="http://schemas.openxmlformats.org/officeDocument/2006/relationships/image" Target="../media/image30.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2.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4.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5.jpeg"  /><Relationship Id="rId3" Type="http://schemas.openxmlformats.org/officeDocument/2006/relationships/image" Target="../media/image36.jpe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7.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8.png"  /><Relationship Id="rId3" Type="http://schemas.openxmlformats.org/officeDocument/2006/relationships/image" Target="../media/image39.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40.png"  /><Relationship Id="rId3" Type="http://schemas.openxmlformats.org/officeDocument/2006/relationships/image" Target="../media/image41.png"  /><Relationship Id="rId4" Type="http://schemas.openxmlformats.org/officeDocument/2006/relationships/image" Target="../media/image42.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9.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43.png"  /><Relationship Id="rId3" Type="http://schemas.openxmlformats.org/officeDocument/2006/relationships/image" Target="../media/image44.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45.png"  /><Relationship Id="rId3" Type="http://schemas.openxmlformats.org/officeDocument/2006/relationships/image" Target="../media/image46.png"  /><Relationship Id="rId4" Type="http://schemas.openxmlformats.org/officeDocument/2006/relationships/image" Target="../media/image47.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48.png"  /><Relationship Id="rId3" Type="http://schemas.openxmlformats.org/officeDocument/2006/relationships/image" Target="../media/image49.png"  /><Relationship Id="rId4" Type="http://schemas.openxmlformats.org/officeDocument/2006/relationships/image" Target="../media/image50.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1.png"  /><Relationship Id="rId3" Type="http://schemas.openxmlformats.org/officeDocument/2006/relationships/image" Target="../media/image52.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3.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4.png"  /><Relationship Id="rId3" Type="http://schemas.openxmlformats.org/officeDocument/2006/relationships/image" Target="../media/image55.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6.png"  /><Relationship Id="rId3" Type="http://schemas.openxmlformats.org/officeDocument/2006/relationships/image" Target="../media/image57.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8.png"  /><Relationship Id="rId3" Type="http://schemas.openxmlformats.org/officeDocument/2006/relationships/image" Target="../media/image59.png"  /></Relationships>
</file>

<file path=ppt/slides/_rels/slide37.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3.xml"  /><Relationship Id="rId3" Type="http://schemas.openxmlformats.org/officeDocument/2006/relationships/image" Target="../media/image60.png"  /><Relationship Id="rId4" Type="http://schemas.openxmlformats.org/officeDocument/2006/relationships/image" Target="../media/image61.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62.png"  /><Relationship Id="rId3" Type="http://schemas.openxmlformats.org/officeDocument/2006/relationships/image" Target="../media/image63.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64.png"  /><Relationship Id="rId3" Type="http://schemas.openxmlformats.org/officeDocument/2006/relationships/image" Target="../media/image65.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66.png"  /><Relationship Id="rId3" Type="http://schemas.openxmlformats.org/officeDocument/2006/relationships/image" Target="../media/image67.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68.png"  /><Relationship Id="rId3" Type="http://schemas.openxmlformats.org/officeDocument/2006/relationships/image" Target="../media/image69.png"  /><Relationship Id="rId4" Type="http://schemas.openxmlformats.org/officeDocument/2006/relationships/image" Target="../media/image70.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71.png"  /><Relationship Id="rId3" Type="http://schemas.openxmlformats.org/officeDocument/2006/relationships/image" Target="../media/image72.png"  /><Relationship Id="rId4" Type="http://schemas.openxmlformats.org/officeDocument/2006/relationships/image" Target="../media/image73.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74.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5.jpeg"  /><Relationship Id="rId3" Type="http://schemas.openxmlformats.org/officeDocument/2006/relationships/image" Target="../media/image36.jpe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75.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76.jpe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png"  /><Relationship Id="rId3" Type="http://schemas.openxmlformats.org/officeDocument/2006/relationships/image" Target="../media/image4.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5.png"  /><Relationship Id="rId3" Type="http://schemas.openxmlformats.org/officeDocument/2006/relationships/image" Target="../media/image6.png"  /><Relationship Id="rId4" Type="http://schemas.openxmlformats.org/officeDocument/2006/relationships/image" Target="../media/image7.png"  /><Relationship Id="rId5" Type="http://schemas.openxmlformats.org/officeDocument/2006/relationships/image" Target="../media/image8.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9.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6248556" y="1283149"/>
            <a:ext cx="10555172" cy="0"/>
          </a:xfrm>
          <a:prstGeom prst="line">
            <a:avLst/>
          </a:prstGeom>
          <a:ln w="9525" cap="flat">
            <a:solidFill>
              <a:srgbClr val="000000"/>
            </a:solidFill>
            <a:prstDash val="solid"/>
            <a:headEnd w="sm" len="sm"/>
            <a:tailEnd w="sm" len="sm"/>
          </a:ln>
        </p:spPr>
      </p:sp>
      <p:sp>
        <p:nvSpPr>
          <p:cNvPr id="3" name="TextBox 3"/>
          <p:cNvSpPr txBox="1"/>
          <p:nvPr/>
        </p:nvSpPr>
        <p:spPr>
          <a:xfrm>
            <a:off x="2903770" y="4703988"/>
            <a:ext cx="12260030" cy="2268312"/>
          </a:xfrm>
          <a:prstGeom prst="rect">
            <a:avLst/>
          </a:prstGeom>
        </p:spPr>
        <p:txBody>
          <a:bodyPr wrap="square" lIns="0" tIns="0" rIns="0" bIns="0" anchor="t">
            <a:spAutoFit/>
          </a:bodyPr>
          <a:lstStyle/>
          <a:p>
            <a:pPr algn="ctr">
              <a:lnSpc>
                <a:spcPts val="17924"/>
              </a:lnSpc>
              <a:defRPr/>
            </a:pPr>
            <a:r>
              <a:rPr lang="ko-KR" altLang="en-US" sz="12803" b="1" spc="-448">
                <a:solidFill>
                  <a:srgbClr val="000000"/>
                </a:solidFill>
                <a:latin typeface="Noto Serif Display ExtraCondensed Bold"/>
                <a:ea typeface="Noto Serif Display ExtraCondensed Bold"/>
                <a:cs typeface="Noto Serif Display ExtraCondensed Bold"/>
                <a:sym typeface="Noto Serif Display ExtraCondensed Bold"/>
              </a:rPr>
              <a:t>복지몰 프로젝트</a:t>
            </a:r>
            <a:endParaRPr lang="ko-KR" altLang="en-US" sz="12803" b="1" spc="-448">
              <a:solidFill>
                <a:srgbClr val="000000"/>
              </a:solidFill>
              <a:latin typeface="Noto Serif Display ExtraCondensed Bold"/>
              <a:ea typeface="Noto Serif Display ExtraCondensed Bold"/>
              <a:cs typeface="Noto Serif Display ExtraCondensed Bold"/>
              <a:sym typeface="Noto Serif Display ExtraCondensed Bold"/>
            </a:endParaRPr>
          </a:p>
        </p:txBody>
      </p:sp>
      <p:sp>
        <p:nvSpPr>
          <p:cNvPr id="4" name="TextBox 4"/>
          <p:cNvSpPr txBox="1"/>
          <p:nvPr/>
        </p:nvSpPr>
        <p:spPr>
          <a:xfrm>
            <a:off x="3505200" y="3269792"/>
            <a:ext cx="10820400" cy="2121358"/>
          </a:xfrm>
          <a:prstGeom prst="rect">
            <a:avLst/>
          </a:prstGeom>
        </p:spPr>
        <p:txBody>
          <a:bodyPr wrap="square" lIns="0" tIns="0" rIns="0" bIns="0" anchor="t">
            <a:spAutoFit/>
          </a:bodyPr>
          <a:lstStyle/>
          <a:p>
            <a:pPr algn="ctr">
              <a:lnSpc>
                <a:spcPts val="16709"/>
              </a:lnSpc>
              <a:defRPr/>
            </a:pPr>
            <a:r>
              <a:rPr lang="ko-KR" altLang="en-US" sz="11935" i="1" spc="-596">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떠발이 직장인</a:t>
            </a:r>
            <a:endParaRPr lang="ko-KR" altLang="en-US" sz="11935" i="1" spc="-596">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5" name="TextBox 5"/>
          <p:cNvSpPr txBox="1"/>
          <p:nvPr/>
        </p:nvSpPr>
        <p:spPr>
          <a:xfrm>
            <a:off x="14870664" y="8662183"/>
            <a:ext cx="1952114" cy="424668"/>
          </a:xfrm>
          <a:prstGeom prst="rect">
            <a:avLst/>
          </a:prstGeom>
        </p:spPr>
        <p:txBody>
          <a:bodyPr lIns="0" tIns="0" rIns="0" bIns="0" anchor="t">
            <a:spAutoFit/>
          </a:bodyPr>
          <a:lstStyle/>
          <a:p>
            <a:pPr algn="r">
              <a:lnSpc>
                <a:spcPts val="3359"/>
              </a:lnSpc>
              <a:defRPr/>
            </a:pPr>
            <a:r>
              <a:rPr lang="en-US" sz="2400" spc="-120">
                <a:solidFill>
                  <a:srgbClr val="000000"/>
                </a:solidFill>
                <a:latin typeface="Helvetica World"/>
                <a:ea typeface="Helvetica World"/>
                <a:cs typeface="Helvetica World"/>
                <a:sym typeface="Helvetica World"/>
              </a:rPr>
              <a:t>2025.</a:t>
            </a:r>
            <a:r>
              <a:rPr lang="en-US" altLang="ko-KR" sz="2400" spc="-120">
                <a:solidFill>
                  <a:srgbClr val="000000"/>
                </a:solidFill>
                <a:latin typeface="Helvetica World"/>
                <a:ea typeface="Helvetica World"/>
                <a:cs typeface="Helvetica World"/>
                <a:sym typeface="Helvetica World"/>
              </a:rPr>
              <a:t>2</a:t>
            </a:r>
            <a:r>
              <a:rPr lang="en-US" sz="2400" spc="-120">
                <a:solidFill>
                  <a:srgbClr val="000000"/>
                </a:solidFill>
                <a:latin typeface="Helvetica World"/>
                <a:ea typeface="Helvetica World"/>
                <a:cs typeface="Helvetica World"/>
                <a:sym typeface="Helvetica World"/>
              </a:rPr>
              <a:t>.1</a:t>
            </a:r>
            <a:r>
              <a:rPr lang="en-US" altLang="ko-KR" sz="2400" spc="-120">
                <a:solidFill>
                  <a:srgbClr val="000000"/>
                </a:solidFill>
                <a:latin typeface="Helvetica World"/>
                <a:ea typeface="Helvetica World"/>
                <a:cs typeface="Helvetica World"/>
                <a:sym typeface="Helvetica World"/>
              </a:rPr>
              <a:t>9</a:t>
            </a:r>
            <a:endParaRPr lang="en-US" altLang="ko-KR" sz="2400" spc="-120">
              <a:solidFill>
                <a:srgbClr val="000000"/>
              </a:solidFill>
              <a:latin typeface="Helvetica World"/>
              <a:ea typeface="Helvetica World"/>
              <a:cs typeface="Helvetica World"/>
              <a:sym typeface="Helvetica World"/>
            </a:endParaRPr>
          </a:p>
        </p:txBody>
      </p:sp>
      <p:sp>
        <p:nvSpPr>
          <p:cNvPr id="6" name="TextBox 6"/>
          <p:cNvSpPr txBox="1"/>
          <p:nvPr/>
        </p:nvSpPr>
        <p:spPr>
          <a:xfrm>
            <a:off x="1472077" y="8671708"/>
            <a:ext cx="2414129" cy="348467"/>
          </a:xfrm>
          <a:prstGeom prst="rect">
            <a:avLst/>
          </a:prstGeom>
        </p:spPr>
        <p:txBody>
          <a:bodyPr lIns="0" tIns="0" rIns="0" bIns="0" anchor="t">
            <a:spAutoFit/>
          </a:bodyPr>
          <a:lstStyle/>
          <a:p>
            <a:pPr algn="l">
              <a:lnSpc>
                <a:spcPts val="2799"/>
              </a:lnSpc>
              <a:defRPr/>
            </a:pPr>
            <a:r>
              <a:rPr lang="en-US" sz="1999" u="sng" spc="-99">
                <a:solidFill>
                  <a:srgbClr val="000000"/>
                </a:solidFill>
                <a:latin typeface="Helvetica World"/>
                <a:ea typeface="Helvetica World"/>
                <a:cs typeface="Helvetica World"/>
                <a:sym typeface="Helvetica World"/>
              </a:rPr>
              <a:t>@reallygreatsite</a:t>
            </a:r>
            <a:endParaRPr lang="en-US" sz="1999" u="sng" spc="-99">
              <a:solidFill>
                <a:srgbClr val="000000"/>
              </a:solidFill>
              <a:latin typeface="Helvetica World"/>
              <a:ea typeface="Helvetica World"/>
              <a:cs typeface="Helvetica World"/>
              <a:sym typeface="Helvetica World"/>
            </a:endParaRPr>
          </a:p>
        </p:txBody>
      </p:sp>
      <p:sp>
        <p:nvSpPr>
          <p:cNvPr id="7" name="TextBox 7"/>
          <p:cNvSpPr txBox="1"/>
          <p:nvPr/>
        </p:nvSpPr>
        <p:spPr>
          <a:xfrm>
            <a:off x="3708546" y="8671708"/>
            <a:ext cx="2540010" cy="348467"/>
          </a:xfrm>
          <a:prstGeom prst="rect">
            <a:avLst/>
          </a:prstGeom>
        </p:spPr>
        <p:txBody>
          <a:bodyPr lIns="0" tIns="0" rIns="0" bIns="0" anchor="t">
            <a:spAutoFit/>
          </a:bodyPr>
          <a:lstStyle/>
          <a:p>
            <a:pPr algn="l">
              <a:lnSpc>
                <a:spcPts val="2799"/>
              </a:lnSpc>
              <a:defRPr/>
            </a:pPr>
            <a:r>
              <a:rPr lang="en-US" sz="1999" u="sng" spc="-99">
                <a:solidFill>
                  <a:srgbClr val="000000"/>
                </a:solidFill>
                <a:latin typeface="Helvetica World"/>
                <a:ea typeface="Helvetica World"/>
                <a:cs typeface="Helvetica World"/>
                <a:sym typeface="Helvetica World"/>
              </a:rPr>
              <a:t>reallygreatsite.com</a:t>
            </a:r>
            <a:endParaRPr lang="en-US" sz="1999" u="sng" spc="-99">
              <a:solidFill>
                <a:srgbClr val="000000"/>
              </a:solidFill>
              <a:latin typeface="Helvetica World"/>
              <a:ea typeface="Helvetica World"/>
              <a:cs typeface="Helvetica World"/>
              <a:sym typeface="Helvetica World"/>
            </a:endParaRPr>
          </a:p>
        </p:txBody>
      </p:sp>
      <p:sp>
        <p:nvSpPr>
          <p:cNvPr id="8" name="TextBox 8"/>
          <p:cNvSpPr txBox="1"/>
          <p:nvPr/>
        </p:nvSpPr>
        <p:spPr>
          <a:xfrm>
            <a:off x="1425462" y="1044734"/>
            <a:ext cx="4306843" cy="422116"/>
          </a:xfrm>
          <a:prstGeom prst="rect">
            <a:avLst/>
          </a:prstGeom>
        </p:spPr>
        <p:txBody>
          <a:bodyPr lIns="0" tIns="0" rIns="0" bIns="0" anchor="t">
            <a:spAutoFit/>
          </a:bodyPr>
          <a:lstStyle/>
          <a:p>
            <a:pPr algn="l">
              <a:lnSpc>
                <a:spcPts val="3359"/>
              </a:lnSpc>
              <a:spcBef>
                <a:spcPct val="0"/>
              </a:spcBef>
              <a:defRPr/>
            </a:pPr>
            <a:r>
              <a:rPr lang="en-US" sz="2400" spc="-76">
                <a:solidFill>
                  <a:srgbClr val="000000"/>
                </a:solidFill>
                <a:latin typeface="Nanum Myeongjo"/>
                <a:ea typeface="Nanum Myeongjo"/>
                <a:cs typeface="Nanum Myeongjo"/>
                <a:sym typeface="Nanum Myeongjo"/>
              </a:rPr>
              <a:t>이수진 포트폴리오 프레젠테이션</a:t>
            </a:r>
            <a:endParaRPr lang="en-US" sz="2400" spc="-76">
              <a:solidFill>
                <a:srgbClr val="000000"/>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46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ReviewviewController</a:t>
            </a:r>
            <a:endParaRPr lang="en-US" altLang="ko-KR" sz="46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6781800" y="1981200"/>
            <a:ext cx="10068477" cy="5963694"/>
          </a:xfrm>
          <a:prstGeom prst="rect">
            <a:avLst/>
          </a:prstGeom>
        </p:spPr>
      </p:pic>
      <p:sp>
        <p:nvSpPr>
          <p:cNvPr id="17" name="TextBox 11"/>
          <p:cNvSpPr txBox="1"/>
          <p:nvPr/>
        </p:nvSpPr>
        <p:spPr>
          <a:xfrm>
            <a:off x="1354516" y="3276600"/>
            <a:ext cx="4741484" cy="4267200"/>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ReviewViewController 클래스는 리뷰 관련 요청을 처리합니다.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이 클래스는 특정 상품에 대한 리뷰 목록 조회 및 사용자의 리뷰 목록 조회 기능을 제공합니다.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각 메서드는 HTTP 요청을 처리하고, 서비스 계층을 호출하여 비즈니스 로직을 수행한 후,</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결과를 클라이언트에게 응답합니다. 세션을 통해 로그인 정보를 관리하며,</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오류 발생 시 적절한 응답을 반환합니다.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5617784" cy="1322966"/>
          </a:xfrm>
          <a:prstGeom prst="rect">
            <a:avLst/>
          </a:prstGeom>
        </p:spPr>
        <p:txBody>
          <a:bodyPr wrap="square"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StaffController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1447800" y="2667000"/>
            <a:ext cx="4648200" cy="3658103"/>
          </a:xfrm>
          <a:prstGeom prst="rect">
            <a:avLst/>
          </a:prstGeom>
        </p:spPr>
      </p:pic>
      <p:pic>
        <p:nvPicPr>
          <p:cNvPr id="18" name=""/>
          <p:cNvPicPr>
            <a:picLocks noChangeAspect="1"/>
          </p:cNvPicPr>
          <p:nvPr/>
        </p:nvPicPr>
        <p:blipFill rotWithShape="1">
          <a:blip r:embed="rId3"/>
          <a:stretch>
            <a:fillRect/>
          </a:stretch>
        </p:blipFill>
        <p:spPr>
          <a:xfrm>
            <a:off x="1447800" y="6477000"/>
            <a:ext cx="4648200" cy="3428998"/>
          </a:xfrm>
          <a:prstGeom prst="rect">
            <a:avLst/>
          </a:prstGeom>
        </p:spPr>
      </p:pic>
      <p:pic>
        <p:nvPicPr>
          <p:cNvPr id="19" name=""/>
          <p:cNvPicPr>
            <a:picLocks noChangeAspect="1"/>
          </p:cNvPicPr>
          <p:nvPr/>
        </p:nvPicPr>
        <p:blipFill rotWithShape="1">
          <a:blip r:embed="rId4"/>
          <a:stretch>
            <a:fillRect/>
          </a:stretch>
        </p:blipFill>
        <p:spPr>
          <a:xfrm>
            <a:off x="6501940" y="2667000"/>
            <a:ext cx="4394660" cy="3600450"/>
          </a:xfrm>
          <a:prstGeom prst="rect">
            <a:avLst/>
          </a:prstGeom>
        </p:spPr>
      </p:pic>
      <p:pic>
        <p:nvPicPr>
          <p:cNvPr id="20" name=""/>
          <p:cNvPicPr>
            <a:picLocks noChangeAspect="1"/>
          </p:cNvPicPr>
          <p:nvPr/>
        </p:nvPicPr>
        <p:blipFill rotWithShape="1">
          <a:blip r:embed="rId5"/>
          <a:stretch>
            <a:fillRect/>
          </a:stretch>
        </p:blipFill>
        <p:spPr>
          <a:xfrm>
            <a:off x="6477000" y="6476999"/>
            <a:ext cx="4419600" cy="3429000"/>
          </a:xfrm>
          <a:prstGeom prst="rect">
            <a:avLst/>
          </a:prstGeom>
        </p:spPr>
      </p:pic>
      <p:sp>
        <p:nvSpPr>
          <p:cNvPr id="21" name="TextBox 11"/>
          <p:cNvSpPr txBox="1"/>
          <p:nvPr/>
        </p:nvSpPr>
        <p:spPr>
          <a:xfrm>
            <a:off x="12192000" y="1981200"/>
            <a:ext cx="4741484" cy="7820025"/>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컨트롤러의 주요 역할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직원(스태프) 관련 HTTP 요청을 처리하는 컨트롤러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클라이언트(React)와 서버 간의 통신을 담당</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REST API 방식으로 JSON 형식의 데이터를 주고받음</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직원 관리 기능</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직원 목록 조회: 페이징 처리된 직원 목록 제공 (/staff/list)</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관리자 목록 조회: 관리자 권한을 가진 직원 목록 제공 (/staff/adminlist)</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직원 정보 조회: 특정 직원의 상세 정보 조회 (/staff/read)</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직원 삭제/복구: 직원 계정의 활성화 상태 관리 (/staff/remove, /staff/restore)</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인증 및 권한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로그인 처리: 직원 인증 및 세션 관리 (/staff/login)</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로그인 상태 확인: 현재 세션의 로그인 상태 확인 (/staff/check-login)</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비밀번호 변경: 직원 계정 비밀번호 변경 기능 (/staff/changePassword)</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권한 검증: 관리자 권한 확인 및 접근 제어</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StaffController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7" name=""/>
          <p:cNvPicPr>
            <a:picLocks noChangeAspect="1"/>
          </p:cNvPicPr>
          <p:nvPr/>
        </p:nvPicPr>
        <p:blipFill rotWithShape="1">
          <a:blip r:embed="rId2"/>
          <a:stretch>
            <a:fillRect/>
          </a:stretch>
        </p:blipFill>
        <p:spPr>
          <a:xfrm>
            <a:off x="1295400" y="2596141"/>
            <a:ext cx="4800600" cy="3499858"/>
          </a:xfrm>
          <a:prstGeom prst="rect">
            <a:avLst/>
          </a:prstGeom>
        </p:spPr>
      </p:pic>
      <p:pic>
        <p:nvPicPr>
          <p:cNvPr id="18" name=""/>
          <p:cNvPicPr>
            <a:picLocks noChangeAspect="1"/>
          </p:cNvPicPr>
          <p:nvPr/>
        </p:nvPicPr>
        <p:blipFill rotWithShape="1">
          <a:blip r:embed="rId3"/>
          <a:stretch>
            <a:fillRect/>
          </a:stretch>
        </p:blipFill>
        <p:spPr>
          <a:xfrm>
            <a:off x="1295400" y="6324599"/>
            <a:ext cx="4800600" cy="3657600"/>
          </a:xfrm>
          <a:prstGeom prst="rect">
            <a:avLst/>
          </a:prstGeom>
        </p:spPr>
      </p:pic>
      <p:pic>
        <p:nvPicPr>
          <p:cNvPr id="19" name=""/>
          <p:cNvPicPr>
            <a:picLocks noChangeAspect="1"/>
          </p:cNvPicPr>
          <p:nvPr/>
        </p:nvPicPr>
        <p:blipFill rotWithShape="1">
          <a:blip r:embed="rId4"/>
          <a:stretch>
            <a:fillRect/>
          </a:stretch>
        </p:blipFill>
        <p:spPr>
          <a:xfrm>
            <a:off x="6324600" y="2590800"/>
            <a:ext cx="4687752" cy="3530770"/>
          </a:xfrm>
          <a:prstGeom prst="rect">
            <a:avLst/>
          </a:prstGeom>
        </p:spPr>
      </p:pic>
      <p:pic>
        <p:nvPicPr>
          <p:cNvPr id="20" name=""/>
          <p:cNvPicPr>
            <a:picLocks noChangeAspect="1"/>
          </p:cNvPicPr>
          <p:nvPr/>
        </p:nvPicPr>
        <p:blipFill rotWithShape="1">
          <a:blip r:embed="rId5"/>
          <a:stretch>
            <a:fillRect/>
          </a:stretch>
        </p:blipFill>
        <p:spPr>
          <a:xfrm>
            <a:off x="6324600" y="6339960"/>
            <a:ext cx="4724400" cy="3642239"/>
          </a:xfrm>
          <a:prstGeom prst="rect">
            <a:avLst/>
          </a:prstGeom>
        </p:spPr>
      </p:pic>
      <p:sp>
        <p:nvSpPr>
          <p:cNvPr id="21" name="TextBox 11"/>
          <p:cNvSpPr txBox="1"/>
          <p:nvPr/>
        </p:nvSpPr>
        <p:spPr>
          <a:xfrm>
            <a:off x="12192000" y="2162174"/>
            <a:ext cx="4741484" cy="7820025"/>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포인트 시스템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포인트 적립: 출석 체크 등을 통한 포인트 적립 기능 (/staff/pointAdd)</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포인트 조회: 직원별 포인트 현황 조회</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데이터 처리 방식</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요청 처리: @RequestBody, @RequestParam을 통한 데이터 수신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응답 처리: Map&lt;String, Object&gt; 형태로 결과 반환</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세션 관리: HttpSession을 통한 로그인 정보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보안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CORS 설정: React 클라이언트와의 안전한 통신을 위한 설정</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권한 검증: 각 기능별 적절한 권한 검증 수행</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예외 처리: try-catch를 통한 안전한 예외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서비스 연동</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StaffService: 직원 관련 비즈니스 로직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PointService: 포인트 관련 비즈니스 로직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트랜잭션 관리: 서비스 계층에서의 데이터 일관성 보장</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StuffController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1447800" y="2667000"/>
            <a:ext cx="4544422" cy="3240404"/>
          </a:xfrm>
          <a:prstGeom prst="rect">
            <a:avLst/>
          </a:prstGeom>
        </p:spPr>
      </p:pic>
      <p:pic>
        <p:nvPicPr>
          <p:cNvPr id="20" name=""/>
          <p:cNvPicPr>
            <a:picLocks noChangeAspect="1"/>
          </p:cNvPicPr>
          <p:nvPr/>
        </p:nvPicPr>
        <p:blipFill rotWithShape="1">
          <a:blip r:embed="rId3"/>
          <a:stretch>
            <a:fillRect/>
          </a:stretch>
        </p:blipFill>
        <p:spPr>
          <a:xfrm>
            <a:off x="1488749" y="6172200"/>
            <a:ext cx="4454851" cy="3581400"/>
          </a:xfrm>
          <a:prstGeom prst="rect">
            <a:avLst/>
          </a:prstGeom>
        </p:spPr>
      </p:pic>
      <p:pic>
        <p:nvPicPr>
          <p:cNvPr id="21" name=""/>
          <p:cNvPicPr>
            <a:picLocks noChangeAspect="1"/>
          </p:cNvPicPr>
          <p:nvPr/>
        </p:nvPicPr>
        <p:blipFill rotWithShape="1">
          <a:blip r:embed="rId4"/>
          <a:stretch>
            <a:fillRect/>
          </a:stretch>
        </p:blipFill>
        <p:spPr>
          <a:xfrm>
            <a:off x="6324600" y="2667000"/>
            <a:ext cx="4419600" cy="3255803"/>
          </a:xfrm>
          <a:prstGeom prst="rect">
            <a:avLst/>
          </a:prstGeom>
        </p:spPr>
      </p:pic>
      <p:pic>
        <p:nvPicPr>
          <p:cNvPr id="22" name=""/>
          <p:cNvPicPr>
            <a:picLocks noChangeAspect="1"/>
          </p:cNvPicPr>
          <p:nvPr/>
        </p:nvPicPr>
        <p:blipFill rotWithShape="1">
          <a:blip r:embed="rId5"/>
          <a:stretch>
            <a:fillRect/>
          </a:stretch>
        </p:blipFill>
        <p:spPr>
          <a:xfrm>
            <a:off x="6324600" y="6172200"/>
            <a:ext cx="4419600" cy="3581400"/>
          </a:xfrm>
          <a:prstGeom prst="rect">
            <a:avLst/>
          </a:prstGeom>
        </p:spPr>
      </p:pic>
      <p:sp>
        <p:nvSpPr>
          <p:cNvPr id="23" name="TextBox 11"/>
          <p:cNvSpPr txBox="1"/>
          <p:nvPr/>
        </p:nvSpPr>
        <p:spPr>
          <a:xfrm>
            <a:off x="11887200" y="4114800"/>
            <a:ext cx="4741484" cy="3914775"/>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기본 구조 및 설정</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REST API 기반의 물품 관리 컨트롤러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@RestController와 @RequestMapping("/stuff")를 통한 URL 매핑</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CORS 설정으로 클라이언트(React)와의 통신 허용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물품 관리 시스템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물품 목록 관리: 조회, 등록, 수정, 삭제 기능</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재고 관리: 물품 수량 추적 및 업데이트</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검색 기능: 물품 검색 및 필터링</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페이징 처리: 대량의 물품 데이터 효율적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StuffController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1447800" y="2667000"/>
            <a:ext cx="5164876" cy="3505200"/>
          </a:xfrm>
          <a:prstGeom prst="rect">
            <a:avLst/>
          </a:prstGeom>
        </p:spPr>
      </p:pic>
      <p:pic>
        <p:nvPicPr>
          <p:cNvPr id="17" name=""/>
          <p:cNvPicPr>
            <a:picLocks noChangeAspect="1"/>
          </p:cNvPicPr>
          <p:nvPr/>
        </p:nvPicPr>
        <p:blipFill rotWithShape="1">
          <a:blip r:embed="rId3"/>
          <a:stretch>
            <a:fillRect/>
          </a:stretch>
        </p:blipFill>
        <p:spPr>
          <a:xfrm>
            <a:off x="1447800" y="6477000"/>
            <a:ext cx="5181600" cy="3487190"/>
          </a:xfrm>
          <a:prstGeom prst="rect">
            <a:avLst/>
          </a:prstGeom>
        </p:spPr>
      </p:pic>
      <p:pic>
        <p:nvPicPr>
          <p:cNvPr id="18" name=""/>
          <p:cNvPicPr>
            <a:picLocks noChangeAspect="1"/>
          </p:cNvPicPr>
          <p:nvPr/>
        </p:nvPicPr>
        <p:blipFill rotWithShape="1">
          <a:blip r:embed="rId4"/>
          <a:stretch>
            <a:fillRect/>
          </a:stretch>
        </p:blipFill>
        <p:spPr>
          <a:xfrm>
            <a:off x="6934201" y="2667000"/>
            <a:ext cx="5397185" cy="3505200"/>
          </a:xfrm>
          <a:prstGeom prst="rect">
            <a:avLst/>
          </a:prstGeom>
        </p:spPr>
      </p:pic>
      <p:pic>
        <p:nvPicPr>
          <p:cNvPr id="19" name=""/>
          <p:cNvPicPr>
            <a:picLocks noChangeAspect="1"/>
          </p:cNvPicPr>
          <p:nvPr/>
        </p:nvPicPr>
        <p:blipFill rotWithShape="1">
          <a:blip r:embed="rId5"/>
          <a:stretch>
            <a:fillRect/>
          </a:stretch>
        </p:blipFill>
        <p:spPr>
          <a:xfrm>
            <a:off x="6934200" y="6477000"/>
            <a:ext cx="5410200" cy="3505199"/>
          </a:xfrm>
          <a:prstGeom prst="rect">
            <a:avLst/>
          </a:prstGeom>
        </p:spPr>
      </p:pic>
      <p:sp>
        <p:nvSpPr>
          <p:cNvPr id="20" name="TextBox 11"/>
          <p:cNvSpPr txBox="1"/>
          <p:nvPr/>
        </p:nvSpPr>
        <p:spPr>
          <a:xfrm>
            <a:off x="12725400" y="3028947"/>
            <a:ext cx="4741484" cy="1771653"/>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 시스템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 관리: 물품 추가, 수정, 삭제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수량 체크: 재고 수량 확인 및 검증</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체크아웃: 주문 처리 및 재고 업데이트</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사용자별 장바구니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StuffController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6790549" y="1981200"/>
            <a:ext cx="10049650" cy="8229600"/>
          </a:xfrm>
          <a:prstGeom prst="rect">
            <a:avLst/>
          </a:prstGeom>
        </p:spPr>
      </p:pic>
      <p:sp>
        <p:nvSpPr>
          <p:cNvPr id="17" name="TextBox 11"/>
          <p:cNvSpPr txBox="1"/>
          <p:nvPr/>
        </p:nvSpPr>
        <p:spPr>
          <a:xfrm>
            <a:off x="1354516" y="2971799"/>
            <a:ext cx="4741484" cy="7458076"/>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데이터 처리 방식</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요청 처리: @RequestBody, @PathVariable, @RequestParam 사용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응답 처리: ResponseEntity를 통한 HTTP 응답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JSON 데이터: 클라이언트와 JSON 형식으로 통신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보안 및 권한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세션 기반 인증: HttpSession을 통한 사용자 인증</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권한 검증: 관리자 전용 기능 접근 제어</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 검증: 입력값 유효성 검사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예외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재고 부족 상황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잘못된 요청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서버 오류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서비스 연동</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StuffService: 물품 관련 비즈니스 로직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트랜잭션 관리: 데이터 일관성 유지</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로깅: 주요 작업 로그 기록</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rect l="l" t="t" r="r" b="b"/>
            <a:pathLst>
              <a:path w="18288000" h="10287000">
                <a:moveTo>
                  <a:pt x="0" y="0"/>
                </a:moveTo>
                <a:lnTo>
                  <a:pt x="18288000" y="0"/>
                </a:lnTo>
                <a:lnTo>
                  <a:pt x="18288000" y="10287000"/>
                </a:lnTo>
                <a:lnTo>
                  <a:pt x="0" y="10287000"/>
                </a:lnTo>
                <a:lnTo>
                  <a:pt x="0" y="0"/>
                </a:lnTo>
                <a:close/>
              </a:path>
            </a:pathLst>
          </a:custGeom>
          <a:blipFill rotWithShape="1">
            <a:blip r:embed="rId2"/>
            <a:stretch>
              <a:fillRect t="-9220" b="-9220"/>
            </a:stretch>
          </a:blipFill>
        </p:spPr>
      </p:sp>
      <p:sp>
        <p:nvSpPr>
          <p:cNvPr id="3" name="TextBox 3"/>
          <p:cNvSpPr txBox="1"/>
          <p:nvPr/>
        </p:nvSpPr>
        <p:spPr>
          <a:xfrm>
            <a:off x="5015940" y="2762720"/>
            <a:ext cx="8256120" cy="2276005"/>
          </a:xfrm>
          <a:prstGeom prst="rect">
            <a:avLst/>
          </a:prstGeom>
        </p:spPr>
        <p:txBody>
          <a:bodyPr lIns="0" tIns="0" rIns="0" bIns="0" anchor="t">
            <a:spAutoFit/>
          </a:bodyPr>
          <a:lstStyle/>
          <a:p>
            <a:pPr algn="ctr">
              <a:lnSpc>
                <a:spcPts val="17931"/>
              </a:lnSpc>
              <a:defRPr/>
            </a:pPr>
            <a:r>
              <a:rPr lang="en-US" altLang="ko-KR" sz="12807" i="1" spc="-640">
                <a:solidFill>
                  <a:srgbClr val="ffffff"/>
                </a:solidFill>
                <a:latin typeface="Noto Serif Display ExtraCondensed Thin Italics"/>
                <a:ea typeface="Noto Serif Display ExtraCondensed Thin Italics"/>
                <a:cs typeface="Noto Serif Display ExtraCondensed Thin Italics"/>
                <a:sym typeface="Noto Serif Display ExtraCondensed Thin Italics"/>
              </a:rPr>
              <a:t>DTO</a:t>
            </a:r>
            <a:endParaRPr lang="en-US" altLang="ko-KR" sz="12807" i="1" spc="-640">
              <a:solidFill>
                <a:srgbClr val="ffffff"/>
              </a:solidFill>
              <a:latin typeface="Noto Serif Display ExtraCondensed Thin Italics"/>
              <a:ea typeface="Noto Serif Display ExtraCondensed Thin Italics"/>
              <a:cs typeface="Noto Serif Display ExtraCondensed Thin Italics"/>
              <a:sym typeface="Noto Serif Display ExtraCondensed Thin Italics"/>
            </a:endParaRPr>
          </a:p>
        </p:txBody>
      </p:sp>
      <p:sp>
        <p:nvSpPr>
          <p:cNvPr id="4" name="TextBox 4"/>
          <p:cNvSpPr txBox="1"/>
          <p:nvPr/>
        </p:nvSpPr>
        <p:spPr>
          <a:xfrm>
            <a:off x="5340142" y="5243574"/>
            <a:ext cx="7607716" cy="804801"/>
          </a:xfrm>
          <a:prstGeom prst="rect">
            <a:avLst/>
          </a:prstGeom>
        </p:spPr>
        <p:txBody>
          <a:bodyPr lIns="0" tIns="0" rIns="0" bIns="0" anchor="t">
            <a:spAutoFit/>
          </a:bodyPr>
          <a:lstStyle/>
          <a:p>
            <a:pPr algn="ctr">
              <a:lnSpc>
                <a:spcPts val="3218"/>
              </a:lnSpc>
              <a:spcBef>
                <a:spcPct val="0"/>
              </a:spcBef>
              <a:defRPr/>
            </a:pPr>
            <a:r>
              <a:rPr lang="en-US" sz="2299" spc="-114">
                <a:solidFill>
                  <a:srgbClr val="ffffff"/>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299" spc="-114">
              <a:solidFill>
                <a:srgbClr val="ffffff"/>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BoardDTO</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9753600" y="1752600"/>
            <a:ext cx="7288237" cy="5562600"/>
          </a:xfrm>
          <a:prstGeom prst="rect">
            <a:avLst/>
          </a:prstGeom>
        </p:spPr>
      </p:pic>
      <p:pic>
        <p:nvPicPr>
          <p:cNvPr id="17" name=""/>
          <p:cNvPicPr>
            <a:picLocks noChangeAspect="1"/>
          </p:cNvPicPr>
          <p:nvPr/>
        </p:nvPicPr>
        <p:blipFill rotWithShape="1">
          <a:blip r:embed="rId3"/>
          <a:stretch>
            <a:fillRect/>
          </a:stretch>
        </p:blipFill>
        <p:spPr>
          <a:xfrm>
            <a:off x="9753600" y="7724471"/>
            <a:ext cx="7315200" cy="2181529"/>
          </a:xfrm>
          <a:prstGeom prst="rect">
            <a:avLst/>
          </a:prstGeom>
        </p:spPr>
      </p:pic>
      <p:sp>
        <p:nvSpPr>
          <p:cNvPr id="18" name="TextBox 11"/>
          <p:cNvSpPr txBox="1"/>
          <p:nvPr/>
        </p:nvSpPr>
        <p:spPr>
          <a:xfrm>
            <a:off x="668716" y="3429000"/>
            <a:ext cx="3674684" cy="5686425"/>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역할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게시판 데이터를 담는 DTO(Data Transfer Object) 클래스</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데이터베이스의 게시글 테이블과 매핑</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계층 간 게시글 데이터 전달에 사용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주요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board_no: 게시글의 고유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member_no: 작성자 식별을 위한 회원 번호</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board_title: 게시글 제목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board_content: 게시글 내용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board_readcount: 조회수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board_writedate: 작성일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board_delete: 게시글 삭제 상태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board_delete_at: 삭제일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
        <p:nvSpPr>
          <p:cNvPr id="19" name=""/>
          <p:cNvSpPr txBox="1"/>
          <p:nvPr/>
        </p:nvSpPr>
        <p:spPr>
          <a:xfrm>
            <a:off x="4419600" y="3429000"/>
            <a:ext cx="6791325" cy="3288030"/>
          </a:xfrm>
          <a:prstGeom prst="rect">
            <a:avLst/>
          </a:prstGeom>
        </p:spPr>
        <p:txBody>
          <a:bodyPr wrap="square">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생성자</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기본 생성자: 빈 객체 생성</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수정용 생성자: 게시글 수정 시 사용</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작성용 생성자: 새 게시글 작성 시 사용</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데이터 처리</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@Data 어노테이션으로 기본적인 데이터 처리 </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메서드 자동 생성</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getter/setter를 통한 데이터 접근</a:t>
            </a:r>
            <a:endPar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b="0" i="0" u="none" strike="noStrike" kern="1200" cap="none" spc="-100" normalizeH="0" baseline="0" mc:Ignorable="hp" hp:hslEmbossed="0">
                <a:solidFill>
                  <a:srgbClr val="121212"/>
                </a:solidFill>
                <a:latin typeface="Nanum Myeongjo"/>
                <a:ea typeface="Nanum Myeongjo"/>
                <a:cs typeface="Nanum Myeongjo"/>
                <a:sym typeface="Nanum Myeongjo"/>
              </a:rPr>
              <a:t>- toString()을 통한 객체 정보 출력</a:t>
            </a:r>
            <a:endParaRPr lang="ko-KR"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CartDTO</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9525000" y="2370662"/>
            <a:ext cx="8296385" cy="7230538"/>
          </a:xfrm>
          <a:prstGeom prst="rect">
            <a:avLst/>
          </a:prstGeom>
        </p:spPr>
      </p:pic>
      <p:sp>
        <p:nvSpPr>
          <p:cNvPr id="17" name="TextBox 11"/>
          <p:cNvSpPr txBox="1"/>
          <p:nvPr/>
        </p:nvSpPr>
        <p:spPr>
          <a:xfrm>
            <a:off x="1447800" y="2700337"/>
            <a:ext cx="3674684" cy="7110413"/>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역할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 데이터를 담는 DTO(Data Transfer Object) 클래스</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장바구니와 물품 정보를 통합적으로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데이터베이스의 장바구니 테이블과 매핑</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주요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식별자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cartId: 장바구니 항목의 고유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itemId: 물품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memberNo: 회원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물품 정보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itemName: 물품명</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itemPrice: 개별 가격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itemStock: 재고 수량</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imageUrl: 물품 이미지 경로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주문 관련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quantity: 주문 수량</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totalPrice: 총 주문 금액</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orderDate: 주문 일자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itemDelete: 물품 삭제 여부</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
        <p:nvSpPr>
          <p:cNvPr id="18" name="TextBox 11"/>
          <p:cNvSpPr txBox="1"/>
          <p:nvPr/>
        </p:nvSpPr>
        <p:spPr>
          <a:xfrm>
            <a:off x="5316916" y="2795587"/>
            <a:ext cx="3674684" cy="3548063"/>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 @Data 어노테이션으로 기본적인 데이터 처리 메서드 자동 생성</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getter/setter를 통한 데이터 접근</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toString()을 통한 객체 정보 출력</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사용 용도</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 목록 조회</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장바구니 항목 추가/수정/삭제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주문 처리 시 데이터 전달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재고 관리와 연동</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CommentDTO</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7" name="TextBox 11"/>
          <p:cNvSpPr txBox="1"/>
          <p:nvPr/>
        </p:nvSpPr>
        <p:spPr>
          <a:xfrm>
            <a:off x="1506916" y="2895600"/>
            <a:ext cx="3674684" cy="7467600"/>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역할</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댓글/리뷰 데이터를 담는 DTO(Data Transfer Object) 클래스</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데이터베이스의 댓글 테이블과 매핑</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물품에 대한 리뷰/댓글 정보 전달에 사용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주요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식별자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comment_no: 댓글의 고유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item_id: 대상 물품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member_no: 작성자 식별자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댓글 정보 필드:</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comment_content: 댓글 내용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comment_writedate: 작성일</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reviewpoint_amount: 리뷰 평점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생성자</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기본 생성자: 빈 객체 생성</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댓글 작성용 생성자: 새 댓글 작성 시 사용</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pic>
        <p:nvPicPr>
          <p:cNvPr id="18" name=""/>
          <p:cNvPicPr>
            <a:picLocks noChangeAspect="1"/>
          </p:cNvPicPr>
          <p:nvPr/>
        </p:nvPicPr>
        <p:blipFill rotWithShape="1">
          <a:blip r:embed="rId2"/>
          <a:stretch>
            <a:fillRect/>
          </a:stretch>
        </p:blipFill>
        <p:spPr>
          <a:xfrm>
            <a:off x="8991600" y="2286000"/>
            <a:ext cx="9144001" cy="7086600"/>
          </a:xfrm>
          <a:prstGeom prst="rect">
            <a:avLst/>
          </a:prstGeom>
        </p:spPr>
      </p:pic>
      <p:sp>
        <p:nvSpPr>
          <p:cNvPr id="19" name="TextBox 11"/>
          <p:cNvSpPr txBox="1"/>
          <p:nvPr/>
        </p:nvSpPr>
        <p:spPr>
          <a:xfrm>
            <a:off x="5181600" y="3248025"/>
            <a:ext cx="3674684" cy="3914775"/>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데이터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@Data 어노테이션으로 기본적인 데이터 처리 메서드 자동 생성</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getter/setter를 통한 데이터 접근</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toString()을 통한 객체 정보 출력</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사용 용도</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물품에 대한 리뷰/댓글 작성</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리뷰 목록 조회</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리뷰 평점 관리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rPr>
              <a:t>- 사용자 피드백 데이터 처리</a:t>
            </a:r>
            <a:endParaRPr xmlns:mc="http://schemas.openxmlformats.org/markup-compatibility/2006" xmlns:hp="http://schemas.haansoft.com/office/presentation/8.0" kumimoji="0" lang="ko-KR" altLang="en-US"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72077" y="1283149"/>
            <a:ext cx="15331650" cy="0"/>
          </a:xfrm>
          <a:prstGeom prst="line">
            <a:avLst/>
          </a:prstGeom>
          <a:ln w="9525" cap="flat">
            <a:solidFill>
              <a:srgbClr val="000000"/>
            </a:solidFill>
            <a:prstDash val="solid"/>
            <a:headEnd w="sm" len="sm"/>
            <a:tailEnd w="sm" len="sm"/>
          </a:ln>
        </p:spPr>
      </p:sp>
      <p:sp>
        <p:nvSpPr>
          <p:cNvPr id="3" name="TextBox 3"/>
          <p:cNvSpPr txBox="1"/>
          <p:nvPr/>
        </p:nvSpPr>
        <p:spPr>
          <a:xfrm>
            <a:off x="1472077" y="6766317"/>
            <a:ext cx="1619896" cy="567933"/>
          </a:xfrm>
          <a:prstGeom prst="rect">
            <a:avLst/>
          </a:prstGeom>
        </p:spPr>
        <p:txBody>
          <a:bodyPr lIns="0" tIns="0" rIns="0" bIns="0" anchor="t">
            <a:spAutoFit/>
          </a:bodyPr>
          <a:lstStyle/>
          <a:p>
            <a:pPr algn="l">
              <a:lnSpc>
                <a:spcPts val="4480"/>
              </a:lnSpc>
              <a:defRPr/>
            </a:pPr>
            <a:r>
              <a:rPr lang="en-US" sz="3200" spc="-160">
                <a:solidFill>
                  <a:srgbClr val="000000"/>
                </a:solidFill>
                <a:latin typeface="Helvetica World"/>
                <a:ea typeface="Helvetica World"/>
                <a:cs typeface="Helvetica World"/>
                <a:sym typeface="Helvetica World"/>
              </a:rPr>
              <a:t>About me</a:t>
            </a:r>
            <a:endParaRPr lang="en-US" sz="3200" spc="-160">
              <a:solidFill>
                <a:srgbClr val="000000"/>
              </a:solidFill>
              <a:latin typeface="Helvetica World"/>
              <a:ea typeface="Helvetica World"/>
              <a:cs typeface="Helvetica World"/>
              <a:sym typeface="Helvetica World"/>
            </a:endParaRPr>
          </a:p>
        </p:txBody>
      </p:sp>
      <p:sp>
        <p:nvSpPr>
          <p:cNvPr id="4" name="TextBox 4"/>
          <p:cNvSpPr txBox="1"/>
          <p:nvPr/>
        </p:nvSpPr>
        <p:spPr>
          <a:xfrm>
            <a:off x="4756996" y="6766317"/>
            <a:ext cx="1650719" cy="567933"/>
          </a:xfrm>
          <a:prstGeom prst="rect">
            <a:avLst/>
          </a:prstGeom>
        </p:spPr>
        <p:txBody>
          <a:bodyPr lIns="0" tIns="0" rIns="0" bIns="0" anchor="t">
            <a:spAutoFit/>
          </a:bodyPr>
          <a:lstStyle/>
          <a:p>
            <a:pPr algn="l">
              <a:lnSpc>
                <a:spcPts val="4480"/>
              </a:lnSpc>
              <a:defRPr/>
            </a:pPr>
            <a:r>
              <a:rPr lang="en-US" sz="3200" spc="-160">
                <a:solidFill>
                  <a:srgbClr val="000000"/>
                </a:solidFill>
                <a:latin typeface="Helvetica World"/>
                <a:ea typeface="Helvetica World"/>
                <a:cs typeface="Helvetica World"/>
                <a:sym typeface="Helvetica World"/>
              </a:rPr>
              <a:t>Education</a:t>
            </a:r>
            <a:endParaRPr lang="en-US" sz="3200" spc="-160">
              <a:solidFill>
                <a:srgbClr val="000000"/>
              </a:solidFill>
              <a:latin typeface="Helvetica World"/>
              <a:ea typeface="Helvetica World"/>
              <a:cs typeface="Helvetica World"/>
              <a:sym typeface="Helvetica World"/>
            </a:endParaRPr>
          </a:p>
        </p:txBody>
      </p:sp>
      <p:sp>
        <p:nvSpPr>
          <p:cNvPr id="5" name="TextBox 5"/>
          <p:cNvSpPr txBox="1"/>
          <p:nvPr/>
        </p:nvSpPr>
        <p:spPr>
          <a:xfrm>
            <a:off x="8072736" y="6766317"/>
            <a:ext cx="2796106" cy="567933"/>
          </a:xfrm>
          <a:prstGeom prst="rect">
            <a:avLst/>
          </a:prstGeom>
        </p:spPr>
        <p:txBody>
          <a:bodyPr lIns="0" tIns="0" rIns="0" bIns="0" anchor="t">
            <a:spAutoFit/>
          </a:bodyPr>
          <a:lstStyle/>
          <a:p>
            <a:pPr algn="l">
              <a:lnSpc>
                <a:spcPts val="4480"/>
              </a:lnSpc>
              <a:defRPr/>
            </a:pPr>
            <a:r>
              <a:rPr lang="en-US" sz="3200" spc="-160">
                <a:solidFill>
                  <a:srgbClr val="000000"/>
                </a:solidFill>
                <a:latin typeface="Helvetica World"/>
                <a:ea typeface="Helvetica World"/>
                <a:cs typeface="Helvetica World"/>
                <a:sym typeface="Helvetica World"/>
              </a:rPr>
              <a:t>Work Experience</a:t>
            </a:r>
            <a:endParaRPr lang="en-US" sz="3200" spc="-160">
              <a:solidFill>
                <a:srgbClr val="000000"/>
              </a:solidFill>
              <a:latin typeface="Helvetica World"/>
              <a:ea typeface="Helvetica World"/>
              <a:cs typeface="Helvetica World"/>
              <a:sym typeface="Helvetica World"/>
            </a:endParaRPr>
          </a:p>
        </p:txBody>
      </p:sp>
      <p:sp>
        <p:nvSpPr>
          <p:cNvPr id="6" name="TextBox 6"/>
          <p:cNvSpPr txBox="1"/>
          <p:nvPr/>
        </p:nvSpPr>
        <p:spPr>
          <a:xfrm>
            <a:off x="12533864" y="6766317"/>
            <a:ext cx="1320280" cy="567933"/>
          </a:xfrm>
          <a:prstGeom prst="rect">
            <a:avLst/>
          </a:prstGeom>
        </p:spPr>
        <p:txBody>
          <a:bodyPr lIns="0" tIns="0" rIns="0" bIns="0" anchor="t">
            <a:spAutoFit/>
          </a:bodyPr>
          <a:lstStyle/>
          <a:p>
            <a:pPr algn="l">
              <a:lnSpc>
                <a:spcPts val="4480"/>
              </a:lnSpc>
              <a:defRPr/>
            </a:pPr>
            <a:r>
              <a:rPr lang="en-US" sz="3200" spc="-160">
                <a:solidFill>
                  <a:srgbClr val="000000"/>
                </a:solidFill>
                <a:latin typeface="Helvetica World"/>
                <a:ea typeface="Helvetica World"/>
                <a:cs typeface="Helvetica World"/>
                <a:sym typeface="Helvetica World"/>
              </a:rPr>
              <a:t>Projects</a:t>
            </a:r>
            <a:endParaRPr lang="en-US" sz="3200" spc="-160">
              <a:solidFill>
                <a:srgbClr val="000000"/>
              </a:solidFill>
              <a:latin typeface="Helvetica World"/>
              <a:ea typeface="Helvetica World"/>
              <a:cs typeface="Helvetica World"/>
              <a:sym typeface="Helvetica World"/>
            </a:endParaRPr>
          </a:p>
        </p:txBody>
      </p:sp>
      <p:sp>
        <p:nvSpPr>
          <p:cNvPr id="7" name="TextBox 7"/>
          <p:cNvSpPr txBox="1"/>
          <p:nvPr/>
        </p:nvSpPr>
        <p:spPr>
          <a:xfrm>
            <a:off x="15519167" y="6766317"/>
            <a:ext cx="1284561" cy="567933"/>
          </a:xfrm>
          <a:prstGeom prst="rect">
            <a:avLst/>
          </a:prstGeom>
        </p:spPr>
        <p:txBody>
          <a:bodyPr lIns="0" tIns="0" rIns="0" bIns="0" anchor="t">
            <a:spAutoFit/>
          </a:bodyPr>
          <a:lstStyle/>
          <a:p>
            <a:pPr algn="l">
              <a:lnSpc>
                <a:spcPts val="4480"/>
              </a:lnSpc>
              <a:defRPr/>
            </a:pPr>
            <a:r>
              <a:rPr lang="en-US" sz="3200" spc="-160">
                <a:solidFill>
                  <a:srgbClr val="000000"/>
                </a:solidFill>
                <a:latin typeface="Helvetica World"/>
                <a:ea typeface="Helvetica World"/>
                <a:cs typeface="Helvetica World"/>
                <a:sym typeface="Helvetica World"/>
              </a:rPr>
              <a:t>Contact</a:t>
            </a:r>
            <a:endParaRPr lang="en-US" sz="3200" spc="-160">
              <a:solidFill>
                <a:srgbClr val="000000"/>
              </a:solidFill>
              <a:latin typeface="Helvetica World"/>
              <a:ea typeface="Helvetica World"/>
              <a:cs typeface="Helvetica World"/>
              <a:sym typeface="Helvetica World"/>
            </a:endParaRPr>
          </a:p>
        </p:txBody>
      </p:sp>
      <p:sp>
        <p:nvSpPr>
          <p:cNvPr id="8" name="TextBox 8"/>
          <p:cNvSpPr txBox="1"/>
          <p:nvPr/>
        </p:nvSpPr>
        <p:spPr>
          <a:xfrm>
            <a:off x="1472077" y="2164113"/>
            <a:ext cx="4734221" cy="1607787"/>
          </a:xfrm>
          <a:prstGeom prst="rect">
            <a:avLst/>
          </a:prstGeom>
        </p:spPr>
        <p:txBody>
          <a:bodyPr lIns="0" tIns="0" rIns="0" bIns="0" anchor="t">
            <a:spAutoFit/>
          </a:bodyPr>
          <a:lstStyle/>
          <a:p>
            <a:pPr algn="l">
              <a:lnSpc>
                <a:spcPts val="12739"/>
              </a:lnSpc>
              <a:defRPr/>
            </a:pPr>
            <a:r>
              <a:rPr lang="en-US" sz="9099" spc="-454">
                <a:solidFill>
                  <a:srgbClr val="000000"/>
                </a:solidFill>
                <a:latin typeface="Noto Serif Display ExtraCondensed Light"/>
                <a:ea typeface="Noto Serif Display ExtraCondensed Light"/>
                <a:cs typeface="Noto Serif Display ExtraCondensed Light"/>
                <a:sym typeface="Noto Serif Display ExtraCondensed Light"/>
              </a:rPr>
              <a:t>Content</a:t>
            </a:r>
            <a:endParaRPr lang="en-US" sz="9099" spc="-454">
              <a:solidFill>
                <a:srgbClr val="000000"/>
              </a:solidFill>
              <a:latin typeface="Noto Serif Display ExtraCondensed Light"/>
              <a:ea typeface="Noto Serif Display ExtraCondensed Light"/>
              <a:cs typeface="Noto Serif Display ExtraCondensed Light"/>
              <a:sym typeface="Noto Serif Display ExtraCondensed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PagingDTO</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6" name=""/>
          <p:cNvPicPr>
            <a:picLocks noChangeAspect="1"/>
          </p:cNvPicPr>
          <p:nvPr/>
        </p:nvPicPr>
        <p:blipFill rotWithShape="1">
          <a:blip r:embed="rId2"/>
          <a:stretch>
            <a:fillRect/>
          </a:stretch>
        </p:blipFill>
        <p:spPr>
          <a:xfrm>
            <a:off x="9220200" y="3429000"/>
            <a:ext cx="8001002" cy="4172532"/>
          </a:xfrm>
          <a:prstGeom prst="rect">
            <a:avLst/>
          </a:prstGeom>
        </p:spPr>
      </p:pic>
      <p:sp>
        <p:nvSpPr>
          <p:cNvPr id="17" name="TextBox 11"/>
          <p:cNvSpPr txBox="1"/>
          <p:nvPr/>
        </p:nvSpPr>
        <p:spPr>
          <a:xfrm>
            <a:off x="1506916" y="2743199"/>
            <a:ext cx="3674684" cy="7467600"/>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역할</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페이징 처리를 위한 DTO(Data Transfer Object) 클래스</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 조회 시 페이지 정보를 전달</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SQL의 LIMIT, OFFSET 구문과 매핑</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주요 필드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limit: 한 페이지에 표시할 데이터 수를 지정</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예: limit가 10이면 한 페이지에 10개의 </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데이터 표시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offset: 데이터 조회 시작 위치</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예: offset이 20이면 21번째 데이터부터 조회</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계산식: (현재 페이지 번호 - 1) * limit</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사용 예시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- 1페이지(10개씩): limit=10, offset=0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- 2페이지(10개씩): limit=10, offset=10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- 3페이지(10개씩): limit=10, offset=20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
        <p:nvSpPr>
          <p:cNvPr id="18" name="TextBox 11"/>
          <p:cNvSpPr txBox="1"/>
          <p:nvPr/>
        </p:nvSpPr>
        <p:spPr>
          <a:xfrm>
            <a:off x="5316916" y="2819400"/>
            <a:ext cx="3674684" cy="7467600"/>
          </a:xfrm>
          <a:prstGeom prst="rect">
            <a:avLst/>
          </a:prstGeom>
        </p:spPr>
        <p:txBody>
          <a:bodyPr wrap="square"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역할</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페이징 처리를 위한 DTO(Data Transfer Object) 클래스</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데이터 조회 시 페이지 정보를 전달</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SQL의 LIMIT, OFFSET 구문과 매핑</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주요 필드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limit: 한 페이지에 표시할 데이터 수를 지정</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예: limit가 10이면 한 페이지에 10개의 </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데이터 표시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offset: 데이터 조회 시작 위치</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예: offset이 20이면 21번째 데이터부터 조회</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계산식: (현재 페이지 번호 - 1) * limit</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사용 예시</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- 1페이지(10개씩): limit=10, offset=0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- 2페이지(10개씩): limit=10, offset=10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rPr>
              <a:t>- 3페이지(10개씩): limit=10, offset=20</a:t>
            </a:r>
            <a:endParaRPr xmlns:mc="http://schemas.openxmlformats.org/markup-compatibility/2006" xmlns:hp="http://schemas.haansoft.com/office/presentation/8.0" kumimoji="0" lang="en-US" altLang="ko-KR" sz="17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8" name=""/>
          <p:cNvPicPr>
            <a:picLocks noChangeAspect="1"/>
          </p:cNvPicPr>
          <p:nvPr/>
        </p:nvPicPr>
        <p:blipFill rotWithShape="1">
          <a:blip r:embed="rId2"/>
          <a:stretch>
            <a:fillRect/>
          </a:stretch>
        </p:blipFill>
        <p:spPr>
          <a:xfrm>
            <a:off x="9220200" y="1752600"/>
            <a:ext cx="8336059" cy="7467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grpSp>
        <p:nvGrpSpPr>
          <p:cNvPr id="3" name="Group 3"/>
          <p:cNvGrpSpPr/>
          <p:nvPr/>
        </p:nvGrpSpPr>
        <p:grpSpPr>
          <a:xfrm rot="0">
            <a:off x="12132780" y="2561034"/>
            <a:ext cx="4670948" cy="6405637"/>
            <a:chOff x="0" y="0"/>
            <a:chExt cx="723652" cy="992401"/>
          </a:xfrm>
        </p:grpSpPr>
        <p:sp>
          <p:nvSpPr>
            <p:cNvPr id="4" name="Freeform 4"/>
            <p:cNvSpPr/>
            <p:nvPr/>
          </p:nvSpPr>
          <p:spPr>
            <a:xfrm>
              <a:off x="0" y="0"/>
              <a:ext cx="723652" cy="992401"/>
            </a:xfrm>
            <a:custGeom>
              <a:avLst/>
              <a:gdLst/>
              <a:rect l="l" t="t" r="r" b="b"/>
              <a:pathLst>
                <a:path w="723652" h="992401">
                  <a:moveTo>
                    <a:pt x="0" y="0"/>
                  </a:moveTo>
                  <a:lnTo>
                    <a:pt x="723652" y="0"/>
                  </a:lnTo>
                  <a:lnTo>
                    <a:pt x="723652" y="992401"/>
                  </a:lnTo>
                  <a:lnTo>
                    <a:pt x="0" y="992401"/>
                  </a:lnTo>
                  <a:close/>
                </a:path>
              </a:pathLst>
            </a:custGeom>
            <a:blipFill rotWithShape="1">
              <a:blip r:embed="rId2"/>
              <a:stretch>
                <a:fillRect l="-105040" r="-670"/>
              </a:stretch>
            </a:blipFill>
          </p:spPr>
        </p:sp>
      </p:grpSp>
      <p:grpSp>
        <p:nvGrpSpPr>
          <p:cNvPr id="5" name="Group 5"/>
          <p:cNvGrpSpPr/>
          <p:nvPr/>
        </p:nvGrpSpPr>
        <p:grpSpPr>
          <a:xfrm rot="0">
            <a:off x="7276465" y="2561034"/>
            <a:ext cx="4722298" cy="7725966"/>
            <a:chOff x="0" y="0"/>
            <a:chExt cx="731607" cy="1196954"/>
          </a:xfrm>
        </p:grpSpPr>
        <p:sp>
          <p:nvSpPr>
            <p:cNvPr id="6" name="Freeform 6"/>
            <p:cNvSpPr/>
            <p:nvPr/>
          </p:nvSpPr>
          <p:spPr>
            <a:xfrm>
              <a:off x="0" y="0"/>
              <a:ext cx="731607" cy="1196954"/>
            </a:xfrm>
            <a:custGeom>
              <a:avLst/>
              <a:gdLst/>
              <a:rect l="l" t="t" r="r" b="b"/>
              <a:pathLst>
                <a:path w="731607" h="1196954">
                  <a:moveTo>
                    <a:pt x="0" y="0"/>
                  </a:moveTo>
                  <a:lnTo>
                    <a:pt x="731607" y="0"/>
                  </a:lnTo>
                  <a:lnTo>
                    <a:pt x="731607" y="1196954"/>
                  </a:lnTo>
                  <a:lnTo>
                    <a:pt x="0" y="1196954"/>
                  </a:lnTo>
                  <a:close/>
                </a:path>
              </a:pathLst>
            </a:custGeom>
            <a:blipFill rotWithShape="1">
              <a:blip r:embed="rId3"/>
              <a:stretch>
                <a:fillRect t="-8700" r="-28050" b="-8700"/>
              </a:stretch>
            </a:blipFill>
          </p:spPr>
        </p:sp>
      </p:grpSp>
      <p:sp>
        <p:nvSpPr>
          <p:cNvPr id="7" name="TextBox 7"/>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71600" y="2171700"/>
            <a:ext cx="5384886" cy="1323975"/>
          </a:xfrm>
          <a:prstGeom prst="rect">
            <a:avLst/>
          </a:prstGeom>
        </p:spPr>
        <p:txBody>
          <a:bodyPr wrap="square" lIns="0" tIns="0" rIns="0" bIns="0" anchor="t">
            <a:spAutoFit/>
          </a:bodyPr>
          <a:lstStyle/>
          <a:p>
            <a:pPr algn="l">
              <a:lnSpc>
                <a:spcPts val="10380"/>
              </a:lnSpc>
              <a:defRPr/>
            </a:pPr>
            <a:r>
              <a:rPr lang="en-US" altLang="ko-KR"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React.Native</a:t>
            </a:r>
            <a:endParaRPr lang="en-US" altLang="ko-KR"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9" name="TextBox 9"/>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10" name="TextBox 10"/>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12" name="TextBox 12"/>
          <p:cNvSpPr txBox="1"/>
          <p:nvPr/>
        </p:nvSpPr>
        <p:spPr>
          <a:xfrm>
            <a:off x="1481602" y="4520822"/>
            <a:ext cx="4741484" cy="2842003"/>
          </a:xfrm>
          <a:prstGeom prst="rect">
            <a:avLst/>
          </a:prstGeom>
        </p:spPr>
        <p:txBody>
          <a:bodyPr lIns="0" tIns="0" rIns="0" bIns="0" anchor="t">
            <a:spAutoFit/>
          </a:bodyPr>
          <a:lstStyle/>
          <a:p>
            <a:pPr algn="l">
              <a:lnSpc>
                <a:spcPts val="2800"/>
              </a:lnSpc>
              <a:spcBef>
                <a:spcPct val="0"/>
              </a:spcBef>
              <a:defRPr/>
            </a:pPr>
            <a:r>
              <a:rPr lang="en-US" sz="1300" spc="-100">
                <a:solidFill>
                  <a:srgbClr val="121212"/>
                </a:solidFill>
                <a:latin typeface="Nanum Myeongjo"/>
                <a:ea typeface="Nanum Myeongjo"/>
                <a:cs typeface="Nanum Myeongjo"/>
                <a:sym typeface="Nanum Myeongjo"/>
              </a:rPr>
              <a:t>React의 문법으로 안드로이드, iOS 앱을 개발할 수 있는 프레임워크이다. React를 배웠던 개발자라면 몇시간만에 익숙해질 수 있을만큼 React와 거의 유사한 문법을 가지고 있으며, 실제로 차이나는 부분은 브라우저의 HTML Element를 사용하는 것이 아니라 View, Text 등의 자체 태그를 사용하는 점과 CSS를 사용하지 않고 오직 CreateStyleSheet를 이용한 스타일만 지원하고, 일부 속성이 가감되었다는 것 정도. 현재는 웹과 동일한 CSS 요소 사용을 위한 Styled Component 및 PostCSS를 지원하므로 웹개발자나 퍼블리셔도 무리없이 UI구성이 가능하다.</a:t>
            </a:r>
            <a:endParaRPr lang="en-US" sz="1300" spc="-100">
              <a:solidFill>
                <a:srgbClr val="121212"/>
              </a:solidFill>
              <a:latin typeface="Nanum Myeongjo"/>
              <a:ea typeface="Nanum Myeongjo"/>
              <a:cs typeface="Nanum Myeongjo"/>
              <a:sym typeface="Nanum Myeongjo"/>
            </a:endParaRPr>
          </a:p>
        </p:txBody>
      </p:sp>
      <p:sp>
        <p:nvSpPr>
          <p:cNvPr id="13" name="TextBox 13"/>
          <p:cNvSpPr txBox="1"/>
          <p:nvPr/>
        </p:nvSpPr>
        <p:spPr>
          <a:xfrm>
            <a:off x="1506541" y="3831212"/>
            <a:ext cx="4970459" cy="369313"/>
          </a:xfrm>
          <a:prstGeom prst="rect">
            <a:avLst/>
          </a:prstGeom>
        </p:spPr>
        <p:txBody>
          <a:bodyPr lIns="0" tIns="0" rIns="0" bIns="0" anchor="t">
            <a:spAutoFit/>
          </a:bodyPr>
          <a:lstStyle/>
          <a:p>
            <a:pPr algn="l">
              <a:lnSpc>
                <a:spcPts val="2940"/>
              </a:lnSpc>
              <a:defRPr/>
            </a:pPr>
            <a:r>
              <a:rPr lang="en-US" sz="2100" spc="-123">
                <a:solidFill>
                  <a:srgbClr val="121212"/>
                </a:solidFill>
                <a:latin typeface="Helvetica World"/>
                <a:ea typeface="Helvetica World"/>
                <a:cs typeface="Helvetica World"/>
                <a:sym typeface="Helvetica World"/>
              </a:rPr>
              <a:t>2025.1</a:t>
            </a:r>
            <a:r>
              <a:rPr lang="en-US" altLang="ko-KR" sz="2100" spc="-123">
                <a:solidFill>
                  <a:srgbClr val="121212"/>
                </a:solidFill>
                <a:latin typeface="Helvetica World"/>
                <a:ea typeface="Helvetica World"/>
                <a:cs typeface="Helvetica World"/>
                <a:sym typeface="Helvetica World"/>
              </a:rPr>
              <a:t>.22</a:t>
            </a:r>
            <a:r>
              <a:rPr lang="en-US" sz="2100" spc="-123">
                <a:solidFill>
                  <a:srgbClr val="121212"/>
                </a:solidFill>
                <a:latin typeface="Helvetica World"/>
                <a:ea typeface="Helvetica World"/>
                <a:cs typeface="Helvetica World"/>
                <a:sym typeface="Helvetica World"/>
              </a:rPr>
              <a:t> ~ 2025.</a:t>
            </a:r>
            <a:r>
              <a:rPr lang="en-US" altLang="ko-KR" sz="2100" spc="-123">
                <a:solidFill>
                  <a:srgbClr val="121212"/>
                </a:solidFill>
                <a:latin typeface="Helvetica World"/>
                <a:ea typeface="Helvetica World"/>
                <a:cs typeface="Helvetica World"/>
                <a:sym typeface="Helvetica World"/>
              </a:rPr>
              <a:t>2.19</a:t>
            </a:r>
            <a:endParaRPr lang="en-US" altLang="ko-KR" sz="2100" spc="-123">
              <a:solidFill>
                <a:srgbClr val="121212"/>
              </a:solidFill>
              <a:latin typeface="Helvetica World"/>
              <a:ea typeface="Helvetica World"/>
              <a:cs typeface="Helvetica World"/>
              <a:sym typeface="Helvetica World"/>
            </a:endParaRPr>
          </a:p>
        </p:txBody>
      </p:sp>
      <p:sp>
        <p:nvSpPr>
          <p:cNvPr id="14" name="TextBox 14"/>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LoginScreen</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2" name=""/>
          <p:cNvSpPr/>
          <p:nvPr/>
        </p:nvSpPr>
        <p:spPr>
          <a:xfrm>
            <a:off x="7666672" y="3154680"/>
            <a:ext cx="3458528" cy="1691640"/>
          </a:xfrm>
          <a:prstGeom prst="rect">
            <a:avLst/>
          </a:prstGeom>
          <a:noFill/>
          <a:ln>
            <a:noFill/>
          </a:ln>
        </p:spPr>
        <p:txBody>
          <a:bodyPr wrap="square">
            <a:spAutoFit/>
          </a:bodyPr>
          <a:p>
            <a:pPr algn="l">
              <a:defRPr/>
            </a:pPr>
            <a:r>
              <a:rPr xmlns:mc="http://schemas.openxmlformats.org/markup-compatibility/2006" xmlns:hp="http://schemas.haansoft.com/office/presentation/8.0" sz="2100" b="1" i="0" strike="noStrike" mc:Ignorable="hp" hp:hslEmbossed="0">
                <a:solidFill>
                  <a:srgbClr val="000000">
                    <a:alpha val="100000"/>
                  </a:srgbClr>
                </a:solidFill>
                <a:latin typeface="Arial"/>
                <a:ea typeface="굴림"/>
              </a:rPr>
              <a:t>로그인 처리</a:t>
            </a:r>
            <a:endParaRPr xmlns:mc="http://schemas.openxmlformats.org/markup-compatibility/2006" xmlns:hp="http://schemas.haansoft.com/office/presentation/8.0" sz="2100" b="1"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2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200" i="0" strike="noStrike" mc:Ignorable="hp" hp:hslEmbossed="0">
                <a:solidFill>
                  <a:srgbClr val="000000">
                    <a:alpha val="100000"/>
                  </a:srgbClr>
                </a:solidFill>
                <a:latin typeface="Arial"/>
                <a:ea typeface="굴림"/>
              </a:rPr>
              <a:t>사용자가 로그인하면handleLogin함수가 호출됩니다. 이 함수는 서버에 로그인 요청을 보내고, </a:t>
            </a: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200" i="0" strike="noStrike" mc:Ignorable="hp" hp:hslEmbossed="0">
                <a:solidFill>
                  <a:srgbClr val="000000">
                    <a:alpha val="100000"/>
                  </a:srgbClr>
                </a:solidFill>
                <a:latin typeface="Arial"/>
                <a:ea typeface="굴림"/>
              </a:rPr>
              <a:t>성공 시 사용자 정보를 localStorage에 저장하여 로그인 상태를 관리합니다.</a:t>
            </a: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p:txBody>
      </p:sp>
      <p:sp>
        <p:nvSpPr>
          <p:cNvPr id="15" name=""/>
          <p:cNvSpPr/>
          <p:nvPr/>
        </p:nvSpPr>
        <p:spPr>
          <a:xfrm>
            <a:off x="1066800" y="2781300"/>
            <a:ext cx="4876800" cy="1684020"/>
          </a:xfrm>
          <a:prstGeom prst="rect">
            <a:avLst/>
          </a:prstGeom>
          <a:noFill/>
          <a:ln>
            <a:noFill/>
          </a:ln>
        </p:spPr>
        <p:txBody>
          <a:bodyPr wrap="square">
            <a:spAutoFit/>
          </a:bodyPr>
          <a:p>
            <a:pPr algn="l">
              <a:defRPr/>
            </a:pPr>
            <a:r>
              <a:rPr xmlns:mc="http://schemas.openxmlformats.org/markup-compatibility/2006" xmlns:hp="http://schemas.haansoft.com/office/presentation/8.0" kumimoji="0" lang="ko-KR" altLang="en-US" sz="2100" b="0" i="0" u="none" strike="noStrike" kern="1200" cap="none" spc="0" normalizeH="0" baseline="0" mc:Ignorable="hp" hp:hslEmbossed="0">
                <a:solidFill>
                  <a:srgbClr val="000000"/>
                </a:solidFill>
                <a:latin typeface="Arial"/>
                <a:ea typeface="굴림"/>
              </a:rPr>
              <a:t>로그인 창</a:t>
            </a:r>
            <a:endParaRPr xmlns:mc="http://schemas.openxmlformats.org/markup-compatibility/2006" xmlns:hp="http://schemas.haansoft.com/office/presentation/8.0" kumimoji="0" lang="ko-KR" altLang="en-US" sz="2100" b="0" i="0" u="none" strike="noStrike" kern="1200" cap="none" spc="0" normalizeH="0" baseline="0" mc:Ignorable="hp" hp:hslEmbossed="0">
              <a:solidFill>
                <a:srgbClr val="000000"/>
              </a:solidFill>
              <a:latin typeface="Arial"/>
              <a:ea typeface="굴림"/>
            </a:endParaRPr>
          </a:p>
          <a:p>
            <a:pPr algn="l">
              <a:defRPr/>
            </a:pPr>
            <a:r>
              <a:rPr xmlns:mc="http://schemas.openxmlformats.org/markup-compatibility/2006" xmlns:hp="http://schemas.haansoft.com/office/presentation/8.0" kumimoji="0" lang="ko-KR" altLang="en-US" sz="2100" b="0" i="0" u="none" strike="noStrike" kern="1200" cap="none" spc="0" normalizeH="0" baseline="0" mc:Ignorable="hp" hp:hslEmbossed="0">
                <a:solidFill>
                  <a:srgbClr val="000000"/>
                </a:solidFill>
                <a:latin typeface="Arial"/>
                <a:ea typeface="굴림"/>
              </a:rPr>
              <a:t>핸드폰으로 들어가면 로그인 창을 띄우고 아이디와 비밀번호가 일치할경우 다른 </a:t>
            </a:r>
            <a:r>
              <a:rPr xmlns:mc="http://schemas.openxmlformats.org/markup-compatibility/2006" xmlns:hp="http://schemas.haansoft.com/office/presentation/8.0" kumimoji="0" lang="en-US" altLang="ko-KR" sz="2100" b="0" i="0" u="none" strike="noStrike" kern="1200" cap="none" spc="0" normalizeH="0" baseline="0" mc:Ignorable="hp" hp:hslEmbossed="0">
                <a:solidFill>
                  <a:srgbClr val="000000"/>
                </a:solidFill>
                <a:latin typeface="Arial"/>
                <a:ea typeface="굴림"/>
              </a:rPr>
              <a:t>screen</a:t>
            </a:r>
            <a:r>
              <a:rPr xmlns:mc="http://schemas.openxmlformats.org/markup-compatibility/2006" xmlns:hp="http://schemas.haansoft.com/office/presentation/8.0" kumimoji="0" lang="ko-KR" altLang="en-US" sz="2100" b="0" i="0" u="none" strike="noStrike" kern="1200" cap="none" spc="0" normalizeH="0" baseline="0" mc:Ignorable="hp" hp:hslEmbossed="0">
                <a:solidFill>
                  <a:srgbClr val="000000"/>
                </a:solidFill>
                <a:latin typeface="Arial"/>
                <a:ea typeface="굴림"/>
              </a:rPr>
              <a:t>으로 이동하게끔 했습니다</a:t>
            </a:r>
            <a:r>
              <a:rPr xmlns:mc="http://schemas.openxmlformats.org/markup-compatibility/2006" xmlns:hp="http://schemas.haansoft.com/office/presentation/8.0" kumimoji="0" lang="en-US" altLang="ko-KR" sz="2100" b="0" i="0" u="none" strike="noStrike" kern="1200" cap="none" spc="0" normalizeH="0" baseline="0" mc:Ignorable="hp" hp:hslEmbossed="0">
                <a:solidFill>
                  <a:srgbClr val="000000"/>
                </a:solidFill>
                <a:latin typeface="Arial"/>
                <a:ea typeface="굴림"/>
              </a:rPr>
              <a:t>.</a:t>
            </a:r>
            <a:endParaRPr xmlns:mc="http://schemas.openxmlformats.org/markup-compatibility/2006" xmlns:hp="http://schemas.haansoft.com/office/presentation/8.0" kumimoji="0" lang="en-US" altLang="ko-KR" sz="2100" b="0" i="0" u="none" strike="noStrike" kern="1200" cap="none" spc="0" normalizeH="0" baseline="0" mc:Ignorable="hp" hp:hslEmbossed="0">
              <a:solidFill>
                <a:srgbClr val="000000"/>
              </a:solidFill>
              <a:latin typeface="Arial"/>
              <a:ea typeface="굴림"/>
            </a:endParaRPr>
          </a:p>
        </p:txBody>
      </p:sp>
      <p:cxnSp>
        <p:nvCxnSpPr>
          <p:cNvPr id="17" name=""/>
          <p:cNvCxnSpPr/>
          <p:nvPr/>
        </p:nvCxnSpPr>
        <p:spPr>
          <a:xfrm rot="5400000">
            <a:off x="3924300" y="6477000"/>
            <a:ext cx="6858000" cy="76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
          <p:cNvPicPr>
            <a:picLocks noChangeAspect="1"/>
          </p:cNvPicPr>
          <p:nvPr/>
        </p:nvPicPr>
        <p:blipFill rotWithShape="1">
          <a:blip r:embed="rId2"/>
          <a:stretch>
            <a:fillRect/>
          </a:stretch>
        </p:blipFill>
        <p:spPr>
          <a:xfrm>
            <a:off x="6553200" y="2286000"/>
            <a:ext cx="6341208" cy="76580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2" name=""/>
          <p:cNvSpPr/>
          <p:nvPr/>
        </p:nvSpPr>
        <p:spPr>
          <a:xfrm>
            <a:off x="7666672" y="3154680"/>
            <a:ext cx="3458528" cy="1691640"/>
          </a:xfrm>
          <a:prstGeom prst="rect">
            <a:avLst/>
          </a:prstGeom>
          <a:noFill/>
          <a:ln>
            <a:noFill/>
          </a:ln>
        </p:spPr>
        <p:txBody>
          <a:bodyPr wrap="square">
            <a:spAutoFit/>
          </a:bodyPr>
          <a:p>
            <a:pPr algn="l">
              <a:defRPr/>
            </a:pPr>
            <a:r>
              <a:rPr xmlns:mc="http://schemas.openxmlformats.org/markup-compatibility/2006" xmlns:hp="http://schemas.haansoft.com/office/presentation/8.0" sz="2100" b="1" i="0" strike="noStrike" mc:Ignorable="hp" hp:hslEmbossed="0">
                <a:solidFill>
                  <a:srgbClr val="000000">
                    <a:alpha val="100000"/>
                  </a:srgbClr>
                </a:solidFill>
                <a:latin typeface="Arial"/>
                <a:ea typeface="굴림"/>
              </a:rPr>
              <a:t>로그인 처리</a:t>
            </a:r>
            <a:endParaRPr xmlns:mc="http://schemas.openxmlformats.org/markup-compatibility/2006" xmlns:hp="http://schemas.haansoft.com/office/presentation/8.0" sz="2100" b="1"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2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200" i="0" strike="noStrike" mc:Ignorable="hp" hp:hslEmbossed="0">
                <a:solidFill>
                  <a:srgbClr val="000000">
                    <a:alpha val="100000"/>
                  </a:srgbClr>
                </a:solidFill>
                <a:latin typeface="Arial"/>
                <a:ea typeface="굴림"/>
              </a:rPr>
              <a:t>사용자가 로그인하면handleLogin함수가 호출됩니다. 이 함수는 서버에 로그인 요청을 보내고, </a:t>
            </a: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200" i="0" strike="noStrike" mc:Ignorable="hp" hp:hslEmbossed="0">
                <a:solidFill>
                  <a:srgbClr val="000000">
                    <a:alpha val="100000"/>
                  </a:srgbClr>
                </a:solidFill>
                <a:latin typeface="Arial"/>
                <a:ea typeface="굴림"/>
              </a:rPr>
              <a:t>성공 시 사용자 정보를 localStorage에 저장하여 로그인 상태를 관리합니다.</a:t>
            </a:r>
            <a:endParaRPr xmlns:mc="http://schemas.openxmlformats.org/markup-compatibility/2006" xmlns:hp="http://schemas.haansoft.com/office/presentation/8.0" sz="1200" i="0" strike="noStrike" mc:Ignorable="hp" hp:hslEmbossed="0">
              <a:solidFill>
                <a:srgbClr val="000000">
                  <a:alpha val="100000"/>
                </a:srgbClr>
              </a:solidFill>
              <a:latin typeface="Arial"/>
              <a:ea typeface="굴림"/>
            </a:endParaRPr>
          </a:p>
        </p:txBody>
      </p:sp>
      <p:pic>
        <p:nvPicPr>
          <p:cNvPr id="14" name=""/>
          <p:cNvPicPr>
            <a:picLocks noChangeAspect="1"/>
          </p:cNvPicPr>
          <p:nvPr/>
        </p:nvPicPr>
        <p:blipFill rotWithShape="1">
          <a:blip r:embed="rId2"/>
          <a:stretch>
            <a:fillRect/>
          </a:stretch>
        </p:blipFill>
        <p:spPr>
          <a:xfrm>
            <a:off x="11200539" y="3132752"/>
            <a:ext cx="6173061" cy="6963747"/>
          </a:xfrm>
          <a:prstGeom prst="rect">
            <a:avLst/>
          </a:prstGeom>
        </p:spPr>
      </p:pic>
      <p:sp>
        <p:nvSpPr>
          <p:cNvPr id="15" name=""/>
          <p:cNvSpPr/>
          <p:nvPr/>
        </p:nvSpPr>
        <p:spPr>
          <a:xfrm>
            <a:off x="1143000" y="4038010"/>
            <a:ext cx="4876800" cy="799148"/>
          </a:xfrm>
          <a:prstGeom prst="rect">
            <a:avLst/>
          </a:prstGeom>
          <a:noFill/>
          <a:ln>
            <a:noFill/>
          </a:ln>
        </p:spPr>
        <p:txBody>
          <a:bodyPr wrap="square">
            <a:spAutoFit/>
          </a:bodyPr>
          <a:p>
            <a:pPr algn="l">
              <a:defRPr/>
            </a:pPr>
            <a:r>
              <a:rPr xmlns:mc="http://schemas.openxmlformats.org/markup-compatibility/2006" xmlns:hp="http://schemas.haansoft.com/office/presentation/8.0" kumimoji="0" sz="2100" b="0" i="0" u="none" strike="noStrike" kern="1200" cap="none" spc="0" normalizeH="0" baseline="0" mc:Ignorable="hp" hp:hslEmbossed="0">
                <a:solidFill>
                  <a:srgbClr val="000000"/>
                </a:solidFill>
                <a:latin typeface="Arial"/>
                <a:ea typeface="굴림"/>
              </a:rPr>
              <a:t>직원 삭제 확인 및 처리</a:t>
            </a:r>
            <a:endParaRPr xmlns:mc="http://schemas.openxmlformats.org/markup-compatibility/2006" xmlns:hp="http://schemas.haansoft.com/office/presentation/8.0" kumimoji="0" sz="2100" b="0" i="0" u="none" strike="noStrike" kern="1200" cap="none" spc="0" normalizeH="0" baseline="0" mc:Ignorable="hp" hp:hslEmbossed="0">
              <a:solidFill>
                <a:srgbClr val="000000"/>
              </a:solidFill>
              <a:latin typeface="Arial"/>
              <a:ea typeface="굴림"/>
            </a:endParaRPr>
          </a:p>
          <a:p>
            <a:pPr algn="l">
              <a:defRPr/>
            </a:pPr>
            <a:r>
              <a:rPr xmlns:mc="http://schemas.openxmlformats.org/markup-compatibility/2006" xmlns:hp="http://schemas.haansoft.com/office/presentation/8.0" kumimoji="0" sz="1300" b="0" i="0" u="none" strike="noStrike" kern="1200" cap="none" spc="0" normalizeH="0" baseline="0" mc:Ignorable="hp" hp:hslEmbossed="0">
                <a:solidFill>
                  <a:srgbClr val="000000"/>
                </a:solidFill>
                <a:latin typeface="Arial"/>
                <a:ea typeface="굴림"/>
              </a:rPr>
              <a:t>직원의 삭제를 확인하는confirmDelete함수는 사용자에게 삭제 여부를 묻고, 서버에 삭제 요청을 보냅니다.</a:t>
            </a:r>
            <a:endParaRPr xmlns:mc="http://schemas.openxmlformats.org/markup-compatibility/2006" xmlns:hp="http://schemas.haansoft.com/office/presentation/8.0" kumimoji="0" sz="1300" b="0" i="0" u="none" strike="noStrike" kern="1200" cap="none" spc="0" normalizeH="0" baseline="0" mc:Ignorable="hp" hp:hslEmbossed="0">
              <a:solidFill>
                <a:srgbClr val="000000"/>
              </a:solidFill>
              <a:latin typeface="Arial"/>
              <a:ea typeface="굴림"/>
            </a:endParaRPr>
          </a:p>
        </p:txBody>
      </p:sp>
      <p:pic>
        <p:nvPicPr>
          <p:cNvPr id="16" name=""/>
          <p:cNvPicPr>
            <a:picLocks noChangeAspect="1"/>
          </p:cNvPicPr>
          <p:nvPr/>
        </p:nvPicPr>
        <p:blipFill rotWithShape="1">
          <a:blip r:embed="rId3"/>
          <a:srcRect r="22560" b="11180"/>
          <a:stretch>
            <a:fillRect/>
          </a:stretch>
        </p:blipFill>
        <p:spPr>
          <a:xfrm>
            <a:off x="1179850" y="4991100"/>
            <a:ext cx="5754350" cy="4619988"/>
          </a:xfrm>
          <a:prstGeom prst="rect">
            <a:avLst/>
          </a:prstGeom>
        </p:spPr>
      </p:pic>
      <p:cxnSp>
        <p:nvCxnSpPr>
          <p:cNvPr id="17" name=""/>
          <p:cNvCxnSpPr/>
          <p:nvPr/>
        </p:nvCxnSpPr>
        <p:spPr>
          <a:xfrm rot="5400000">
            <a:off x="3924300" y="6477000"/>
            <a:ext cx="6858000" cy="76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268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1" name=""/>
          <p:cNvSpPr/>
          <p:nvPr/>
        </p:nvSpPr>
        <p:spPr>
          <a:xfrm>
            <a:off x="1295400" y="2781300"/>
            <a:ext cx="7030404" cy="1199198"/>
          </a:xfrm>
          <a:prstGeom prst="rect">
            <a:avLst/>
          </a:prstGeom>
          <a:noFill/>
          <a:ln>
            <a:noFill/>
          </a:ln>
        </p:spPr>
        <p:txBody>
          <a:bodyPr wrap="square">
            <a:spAutoFit/>
          </a:bodyPr>
          <a:p>
            <a:pPr algn="l">
              <a:defRPr/>
            </a:pPr>
            <a:r>
              <a:rPr xmlns:mc="http://schemas.openxmlformats.org/markup-compatibility/2006" xmlns:hp="http://schemas.haansoft.com/office/presentation/8.0" sz="2100" b="0" i="0" strike="noStrike" mc:Ignorable="hp" hp:hslEmbossed="0">
                <a:solidFill>
                  <a:srgbClr val="000000">
                    <a:alpha val="100000"/>
                  </a:srgbClr>
                </a:solidFill>
                <a:latin typeface="Arial"/>
                <a:ea typeface="굴림"/>
              </a:rPr>
              <a:t>직원 목록 조회 및 페이징 처리</a:t>
            </a:r>
            <a:endParaRPr xmlns:mc="http://schemas.openxmlformats.org/markup-compatibility/2006" xmlns:hp="http://schemas.haansoft.com/office/presentation/8.0" sz="2100" b="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직원 목록을 서버에서 가져와서 페이징 처리를 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loadStaffList함수에서 직원 목록과 전체 페이지 수를 가져오고, 이를 상태에 저장하여 페이지를 나누어 출력합니다.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p:txBody>
      </p:sp>
      <p:pic>
        <p:nvPicPr>
          <p:cNvPr id="12" name=""/>
          <p:cNvPicPr>
            <a:picLocks noChangeAspect="1"/>
          </p:cNvPicPr>
          <p:nvPr/>
        </p:nvPicPr>
        <p:blipFill rotWithShape="1">
          <a:blip r:embed="rId2"/>
          <a:stretch>
            <a:fillRect/>
          </a:stretch>
        </p:blipFill>
        <p:spPr>
          <a:xfrm>
            <a:off x="1304000" y="4076700"/>
            <a:ext cx="6620799" cy="5582429"/>
          </a:xfrm>
          <a:prstGeom prst="rect">
            <a:avLst/>
          </a:prstGeom>
        </p:spPr>
      </p:pic>
      <p:sp>
        <p:nvSpPr>
          <p:cNvPr id="13" name=""/>
          <p:cNvSpPr/>
          <p:nvPr/>
        </p:nvSpPr>
        <p:spPr>
          <a:xfrm>
            <a:off x="8485822" y="2781300"/>
            <a:ext cx="5839778" cy="1001078"/>
          </a:xfrm>
          <a:prstGeom prst="rect">
            <a:avLst/>
          </a:prstGeom>
          <a:noFill/>
          <a:ln>
            <a:noFill/>
          </a:ln>
        </p:spPr>
        <p:txBody>
          <a:bodyPr wrap="square">
            <a:spAutoFit/>
          </a:bodyPr>
          <a:p>
            <a:pPr algn="l">
              <a:defRPr/>
            </a:pPr>
            <a:r>
              <a:rPr xmlns:mc="http://schemas.openxmlformats.org/markup-compatibility/2006" xmlns:hp="http://schemas.haansoft.com/office/presentation/8.0" sz="2100" b="0" i="0" strike="noStrike" mc:Ignorable="hp" hp:hslEmbossed="0">
                <a:solidFill>
                  <a:srgbClr val="000000">
                    <a:alpha val="100000"/>
                  </a:srgbClr>
                </a:solidFill>
                <a:latin typeface="Arial"/>
                <a:ea typeface="굴림"/>
              </a:rPr>
              <a:t>출석 체크</a:t>
            </a:r>
            <a:endParaRPr xmlns:mc="http://schemas.openxmlformats.org/markup-compatibility/2006" xmlns:hp="http://schemas.haansoft.com/office/presentation/8.0" sz="21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로그인한 사용자에 대해 출석 체크를 처리합니다. 사용자가 출석 체크를 하면 서버에 요청을 보내고, 출석 체크한 날짜를localStorage에 저장하여 한 번만 출석할 수 있게 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p:txBody>
      </p:sp>
      <p:pic>
        <p:nvPicPr>
          <p:cNvPr id="14" name=""/>
          <p:cNvPicPr>
            <a:picLocks noChangeAspect="1"/>
          </p:cNvPicPr>
          <p:nvPr/>
        </p:nvPicPr>
        <p:blipFill rotWithShape="1">
          <a:blip r:embed="rId3"/>
          <a:stretch>
            <a:fillRect/>
          </a:stretch>
        </p:blipFill>
        <p:spPr>
          <a:xfrm>
            <a:off x="8153400" y="4076700"/>
            <a:ext cx="5410200" cy="5562600"/>
          </a:xfrm>
          <a:prstGeom prst="rect">
            <a:avLst/>
          </a:prstGeom>
        </p:spPr>
      </p:pic>
      <p:pic>
        <p:nvPicPr>
          <p:cNvPr id="15" name=""/>
          <p:cNvPicPr>
            <a:picLocks noChangeAspect="1"/>
          </p:cNvPicPr>
          <p:nvPr/>
        </p:nvPicPr>
        <p:blipFill rotWithShape="1">
          <a:blip r:embed="rId4"/>
          <a:stretch>
            <a:fillRect/>
          </a:stretch>
        </p:blipFill>
        <p:spPr>
          <a:xfrm>
            <a:off x="13716001" y="4076700"/>
            <a:ext cx="3962400" cy="2971800"/>
          </a:xfrm>
          <a:prstGeom prst="rect">
            <a:avLst/>
          </a:prstGeom>
        </p:spPr>
      </p:pic>
      <p:cxnSp>
        <p:nvCxnSpPr>
          <p:cNvPr id="16" name=""/>
          <p:cNvCxnSpPr/>
          <p:nvPr/>
        </p:nvCxnSpPr>
        <p:spPr>
          <a:xfrm rot="5400000">
            <a:off x="4610100" y="6324599"/>
            <a:ext cx="6858000" cy="76200"/>
          </a:xfrm>
          <a:prstGeom prst="line">
            <a:avLst/>
          </a:prstGeom>
          <a:noFill/>
          <a:ln w="12700" cap="flat" cmpd="sng" algn="ctr">
            <a:solidFill>
              <a:srgbClr val="5e81d9">
                <a:alpha val="100000"/>
              </a:srgbClr>
            </a:solidFill>
            <a:prstDash val="solid"/>
          </a:ln>
        </p:spPr>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1" name=""/>
          <p:cNvSpPr/>
          <p:nvPr/>
        </p:nvSpPr>
        <p:spPr>
          <a:xfrm>
            <a:off x="1371600" y="2923222"/>
            <a:ext cx="4876800" cy="799148"/>
          </a:xfrm>
          <a:prstGeom prst="rect">
            <a:avLst/>
          </a:prstGeom>
          <a:noFill/>
          <a:ln>
            <a:noFill/>
          </a:ln>
        </p:spPr>
        <p:txBody>
          <a:bodyPr wrap="square">
            <a:spAutoFit/>
          </a:bodyPr>
          <a:p>
            <a:pPr algn="l">
              <a:defRPr/>
            </a:pPr>
            <a:r>
              <a:rPr xmlns:mc="http://schemas.openxmlformats.org/markup-compatibility/2006" xmlns:hp="http://schemas.haansoft.com/office/presentation/8.0" sz="2100" b="0" i="0" strike="noStrike" mc:Ignorable="hp" hp:hslEmbossed="0">
                <a:solidFill>
                  <a:srgbClr val="000000">
                    <a:alpha val="100000"/>
                  </a:srgbClr>
                </a:solidFill>
                <a:latin typeface="Arial"/>
                <a:ea typeface="굴림"/>
              </a:rPr>
              <a:t>직원 삭제 확인 및 처리</a:t>
            </a:r>
            <a:endParaRPr xmlns:mc="http://schemas.openxmlformats.org/markup-compatibility/2006" xmlns:hp="http://schemas.haansoft.com/office/presentation/8.0" sz="21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직원의 삭제를 확인하는confirmDelete함수는 사용자에게 삭제 여부를 묻고, 서버에 삭제 요청을 보냅니다.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p:txBody>
      </p:sp>
      <p:pic>
        <p:nvPicPr>
          <p:cNvPr id="12" name=""/>
          <p:cNvPicPr>
            <a:picLocks noChangeAspect="1"/>
          </p:cNvPicPr>
          <p:nvPr/>
        </p:nvPicPr>
        <p:blipFill rotWithShape="1">
          <a:blip r:embed="rId2"/>
          <a:srcRect r="22560" b="11180"/>
          <a:stretch>
            <a:fillRect/>
          </a:stretch>
        </p:blipFill>
        <p:spPr>
          <a:xfrm>
            <a:off x="1371600" y="4076700"/>
            <a:ext cx="5754350" cy="46199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Cart(1)</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1" name=""/>
          <p:cNvPicPr>
            <a:picLocks noChangeAspect="1"/>
          </p:cNvPicPr>
          <p:nvPr/>
        </p:nvPicPr>
        <p:blipFill rotWithShape="1">
          <a:blip r:embed="rId2"/>
          <a:stretch>
            <a:fillRect/>
          </a:stretch>
        </p:blipFill>
        <p:spPr>
          <a:xfrm>
            <a:off x="4876800" y="2857500"/>
            <a:ext cx="7315200" cy="5811294"/>
          </a:xfrm>
          <a:prstGeom prst="rect">
            <a:avLst/>
          </a:prstGeom>
        </p:spPr>
      </p:pic>
      <p:pic>
        <p:nvPicPr>
          <p:cNvPr id="12" name=""/>
          <p:cNvPicPr>
            <a:picLocks noChangeAspect="1"/>
          </p:cNvPicPr>
          <p:nvPr/>
        </p:nvPicPr>
        <p:blipFill rotWithShape="1">
          <a:blip r:embed="rId3"/>
          <a:stretch>
            <a:fillRect/>
          </a:stretch>
        </p:blipFill>
        <p:spPr>
          <a:xfrm>
            <a:off x="12420600" y="2877594"/>
            <a:ext cx="5105400" cy="5829466"/>
          </a:xfrm>
          <a:prstGeom prst="rect">
            <a:avLst/>
          </a:prstGeom>
        </p:spPr>
      </p:pic>
      <p:sp>
        <p:nvSpPr>
          <p:cNvPr id="13" name=""/>
          <p:cNvSpPr/>
          <p:nvPr/>
        </p:nvSpPr>
        <p:spPr>
          <a:xfrm>
            <a:off x="609600" y="3029994"/>
            <a:ext cx="4114800" cy="6074001"/>
          </a:xfrm>
          <a:prstGeom prst="rect">
            <a:avLst/>
          </a:prstGeom>
          <a:noFill/>
          <a:ln>
            <a:noFill/>
          </a:ln>
        </p:spPr>
        <p:txBody>
          <a:bodyPr wrap="square">
            <a:spAutoFit/>
          </a:bodyPr>
          <a:p>
            <a:pPr algn="l">
              <a:defRPr/>
            </a:pPr>
            <a:r>
              <a:rPr xmlns:mc="http://schemas.openxmlformats.org/markup-compatibility/2006" xmlns:hp="http://schemas.haansoft.com/office/presentation/8.0" sz="2100" b="1" i="0" strike="noStrike" mc:Ignorable="hp" hp:hslEmbossed="0">
                <a:solidFill>
                  <a:srgbClr val="000000">
                    <a:alpha val="100000"/>
                  </a:srgbClr>
                </a:solidFill>
                <a:latin typeface="Arial"/>
                <a:ea typeface="굴림"/>
              </a:rPr>
              <a:t>장바구니 아이템 로딩</a:t>
            </a:r>
            <a:endParaRPr xmlns:mc="http://schemas.openxmlformats.org/markup-compatibility/2006" xmlns:hp="http://schemas.haansoft.com/office/presentation/8.0" sz="2100" b="1"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2100" b="1"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:useEffect훅을 사용하여</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 컴포넌트가 처음 렌더링될 때 사용자 정보와 장바구니 아이템을 로드합니다.서버에서 가져온 장바구니 아이템은itemId기준으로 수량을 합쳐서 표시됩니다.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아이템 삭제:각 장바구니 아이템 옆에 삭제 버튼이 있으며, 이를 클릭하면 해당 아이템이 장바구니에서 삭제됩니다.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수량 업데이트:장바구니 아이템의 수량을 텍스트 입력란을 통해 조정할 수 있습니다. 변경된 수량은 서버에 업데이트됩니다.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주문 처리:장바구니가 비어 있으면 주문할 수 없고, 포인트가 부족한 경우 경고 메시지를 띄웁니다.사용자가 주문을 진행하면, 서버에 주문 요청을 보내고, 성공 시 장바구니를 비우고 포인트를 차감합니다.주문 후에는AsyncStorage에 저장된 사용자 정보를 갱신하고, 홈 화면으로 돌아가며 새로운 포인트를 전달합니다.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UI:장바구니 아이템은FlatList로 렌더링되며, 각 아이템에 이미지, 이름, 가격, 수량, 삭제 버튼, 총 가격이 표시됩니다.장바구니 총 결제 금액이 화면 하단에 표시되며, "주문하기" 버튼을 눌러 주문을 진행할 수 있습니다.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grpSp>
        <p:nvGrpSpPr>
          <p:cNvPr id="2" name="Group 2"/>
          <p:cNvGrpSpPr/>
          <p:nvPr/>
        </p:nvGrpSpPr>
        <p:grpSpPr>
          <a:xfrm rot="0">
            <a:off x="1481602" y="2335840"/>
            <a:ext cx="5148044" cy="6648289"/>
            <a:chOff x="0" y="0"/>
            <a:chExt cx="931736" cy="1203263"/>
          </a:xfrm>
        </p:grpSpPr>
        <p:sp>
          <p:nvSpPr>
            <p:cNvPr id="3" name="Freeform 3"/>
            <p:cNvSpPr/>
            <p:nvPr/>
          </p:nvSpPr>
          <p:spPr>
            <a:xfrm>
              <a:off x="0" y="0"/>
              <a:ext cx="931736" cy="1203263"/>
            </a:xfrm>
            <a:custGeom>
              <a:avLst/>
              <a:gdLst/>
              <a:rect l="l" t="t" r="r" b="b"/>
              <a:pathLst>
                <a:path w="931736" h="1203263">
                  <a:moveTo>
                    <a:pt x="0" y="0"/>
                  </a:moveTo>
                  <a:lnTo>
                    <a:pt x="931736" y="0"/>
                  </a:lnTo>
                  <a:lnTo>
                    <a:pt x="931736" y="1203263"/>
                  </a:lnTo>
                  <a:lnTo>
                    <a:pt x="0" y="1203263"/>
                  </a:lnTo>
                  <a:close/>
                </a:path>
              </a:pathLst>
            </a:custGeom>
            <a:blipFill rotWithShape="1">
              <a:blip r:embed="rId2"/>
              <a:stretch>
                <a:fillRect t="-8110" b="-8110"/>
              </a:stretch>
            </a:blipFill>
          </p:spPr>
        </p:sp>
      </p:grpSp>
      <p:sp>
        <p:nvSpPr>
          <p:cNvPr id="4" name="AutoShape 4"/>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110"/>
          </a:xfrm>
          <a:prstGeom prst="rect">
            <a:avLst/>
          </a:prstGeom>
        </p:spPr>
        <p:txBody>
          <a:bodyPr lIns="0" tIns="0" rIns="0" bIns="0" anchor="t">
            <a:spAutoFit/>
          </a:bodyPr>
          <a:lstStyle/>
          <a:p>
            <a:pPr algn="ctr">
              <a:lnSpc>
                <a:spcPts val="3080"/>
              </a:lnSpc>
              <a:defRPr/>
            </a:pPr>
            <a:r>
              <a:rPr lang="en-US" sz="2200" b="1" spc="-110">
                <a:solidFill>
                  <a:srgbClr val="000000"/>
                </a:solidFill>
                <a:latin typeface="Helvetica World Bold"/>
                <a:ea typeface="Helvetica World Bold"/>
                <a:cs typeface="Helvetica World Bold"/>
                <a:sym typeface="Helvetica World Bold"/>
              </a:rPr>
              <a:t>About me</a:t>
            </a:r>
            <a:endParaRPr lang="en-US" sz="2200" b="1" spc="-110">
              <a:solidFill>
                <a:srgbClr val="000000"/>
              </a:solidFill>
              <a:latin typeface="Helvetica World Bold"/>
              <a:ea typeface="Helvetica World Bold"/>
              <a:cs typeface="Helvetica World Bold"/>
              <a:sym typeface="Helvetica World Bold"/>
            </a:endParaRPr>
          </a:p>
        </p:txBody>
      </p:sp>
      <p:sp>
        <p:nvSpPr>
          <p:cNvPr id="6" name="TextBox 6"/>
          <p:cNvSpPr txBox="1"/>
          <p:nvPr/>
        </p:nvSpPr>
        <p:spPr>
          <a:xfrm>
            <a:off x="11063460" y="2654201"/>
            <a:ext cx="2055077" cy="1603474"/>
          </a:xfrm>
          <a:prstGeom prst="rect">
            <a:avLst/>
          </a:prstGeom>
        </p:spPr>
        <p:txBody>
          <a:bodyPr lIns="0" tIns="0" rIns="0" bIns="0" anchor="t">
            <a:spAutoFit/>
          </a:bodyPr>
          <a:lstStyle/>
          <a:p>
            <a:pPr algn="l">
              <a:lnSpc>
                <a:spcPts val="12739"/>
              </a:lnSpc>
              <a:defRPr/>
            </a:pPr>
            <a:r>
              <a:rPr lang="en-US" sz="9099" spc="-454">
                <a:solidFill>
                  <a:srgbClr val="000000"/>
                </a:solidFill>
                <a:latin typeface="Noto Serif Display ExtraCondensed"/>
                <a:ea typeface="Noto Serif Display ExtraCondensed"/>
                <a:cs typeface="Noto Serif Display ExtraCondensed"/>
                <a:sym typeface="Noto Serif Display ExtraCondensed"/>
              </a:rPr>
              <a:t>ME</a:t>
            </a:r>
            <a:endParaRPr lang="en-US" sz="9099" spc="-454">
              <a:solidFill>
                <a:srgbClr val="000000"/>
              </a:solidFill>
              <a:latin typeface="Noto Serif Display ExtraCondensed"/>
              <a:ea typeface="Noto Serif Display ExtraCondensed"/>
              <a:cs typeface="Noto Serif Display ExtraCondensed"/>
              <a:sym typeface="Noto Serif Display ExtraCondensed"/>
            </a:endParaRPr>
          </a:p>
        </p:txBody>
      </p:sp>
      <p:sp>
        <p:nvSpPr>
          <p:cNvPr id="7" name="TextBox 7"/>
          <p:cNvSpPr txBox="1"/>
          <p:nvPr/>
        </p:nvSpPr>
        <p:spPr>
          <a:xfrm>
            <a:off x="8618858" y="2673251"/>
            <a:ext cx="3125834" cy="1603474"/>
          </a:xfrm>
          <a:prstGeom prst="rect">
            <a:avLst/>
          </a:prstGeom>
        </p:spPr>
        <p:txBody>
          <a:bodyPr lIns="0" tIns="0" rIns="0" bIns="0" anchor="t">
            <a:spAutoFit/>
          </a:bodyPr>
          <a:lstStyle/>
          <a:p>
            <a:pPr algn="l">
              <a:lnSpc>
                <a:spcPts val="12739"/>
              </a:lnSpc>
              <a:defRPr/>
            </a:pPr>
            <a:r>
              <a:rPr lang="en-US" sz="9099" i="1" spc="-454">
                <a:solidFill>
                  <a:srgbClr val="000000"/>
                </a:solidFill>
                <a:latin typeface="Noto Serif Display ExtraCondensed Light Italics"/>
                <a:ea typeface="Noto Serif Display ExtraCondensed Light Italics"/>
                <a:cs typeface="Noto Serif Display ExtraCondensed Light Italics"/>
                <a:sym typeface="Noto Serif Display ExtraCondensed Light Italics"/>
              </a:rPr>
              <a:t>About</a:t>
            </a:r>
            <a:endParaRPr lang="en-US" sz="9099" i="1" spc="-454">
              <a:solidFill>
                <a:srgbClr val="000000"/>
              </a:solidFill>
              <a:latin typeface="Noto Serif Display ExtraCondensed Light Italics"/>
              <a:ea typeface="Noto Serif Display ExtraCondensed Light Italics"/>
              <a:cs typeface="Noto Serif Display ExtraCondensed Light Italics"/>
              <a:sym typeface="Noto Serif Display ExtraCondensed Light Italics"/>
            </a:endParaRPr>
          </a:p>
        </p:txBody>
      </p:sp>
      <p:sp>
        <p:nvSpPr>
          <p:cNvPr id="8" name="TextBox 8"/>
          <p:cNvSpPr txBox="1"/>
          <p:nvPr/>
        </p:nvSpPr>
        <p:spPr>
          <a:xfrm>
            <a:off x="11092035" y="922815"/>
            <a:ext cx="130531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Education</a:t>
            </a:r>
            <a:endParaRPr lang="en-US" sz="2200"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3162848" y="922815"/>
            <a:ext cx="1983084"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Work Experience</a:t>
            </a:r>
            <a:endParaRPr lang="en-US" sz="2200" spc="-110">
              <a:solidFill>
                <a:srgbClr val="000000">
                  <a:alpha val="35690"/>
                </a:srgbClr>
              </a:solidFill>
              <a:latin typeface="Helvetica World"/>
              <a:ea typeface="Helvetica World"/>
              <a:cs typeface="Helvetica World"/>
              <a:sym typeface="Helvetica World"/>
            </a:endParaRPr>
          </a:p>
        </p:txBody>
      </p:sp>
      <p:sp>
        <p:nvSpPr>
          <p:cNvPr id="10" name="TextBox 10"/>
          <p:cNvSpPr txBox="1"/>
          <p:nvPr/>
        </p:nvSpPr>
        <p:spPr>
          <a:xfrm>
            <a:off x="15791615" y="922815"/>
            <a:ext cx="1012112" cy="382270"/>
          </a:xfrm>
          <a:prstGeom prst="rect">
            <a:avLst/>
          </a:prstGeom>
        </p:spPr>
        <p:txBody>
          <a:bodyPr lIns="0" tIns="0" rIns="0" bIns="0" anchor="t">
            <a:spAutoFit/>
          </a:bodyPr>
          <a:lstStyle/>
          <a:p>
            <a:pPr algn="r">
              <a:lnSpc>
                <a:spcPts val="3080"/>
              </a:lnSpc>
              <a:defRPr/>
            </a:pPr>
            <a:r>
              <a:rPr lang="en-US" sz="2200" spc="-110">
                <a:solidFill>
                  <a:srgbClr val="000000">
                    <a:alpha val="35690"/>
                  </a:srgbClr>
                </a:solidFill>
                <a:latin typeface="Helvetica World"/>
                <a:ea typeface="Helvetica World"/>
                <a:cs typeface="Helvetica World"/>
                <a:sym typeface="Helvetica World"/>
              </a:rPr>
              <a:t>Projects</a:t>
            </a:r>
            <a:endParaRPr lang="en-US" sz="2200" spc="-110">
              <a:solidFill>
                <a:srgbClr val="000000">
                  <a:alpha val="35690"/>
                </a:srgbClr>
              </a:solidFill>
              <a:latin typeface="Helvetica World"/>
              <a:ea typeface="Helvetica World"/>
              <a:cs typeface="Helvetica World"/>
              <a:sym typeface="Helvetica World"/>
            </a:endParaRPr>
          </a:p>
        </p:txBody>
      </p:sp>
      <p:sp>
        <p:nvSpPr>
          <p:cNvPr id="11" name="TextBox 11"/>
          <p:cNvSpPr txBox="1"/>
          <p:nvPr/>
        </p:nvSpPr>
        <p:spPr>
          <a:xfrm>
            <a:off x="8618858" y="5743287"/>
            <a:ext cx="7302100" cy="876588"/>
          </a:xfrm>
          <a:prstGeom prst="rect">
            <a:avLst/>
          </a:prstGeom>
        </p:spPr>
        <p:txBody>
          <a:bodyPr lIns="0" tIns="0" rIns="0" bIns="0" anchor="t">
            <a:spAutoFit/>
          </a:bodyPr>
          <a:lstStyle/>
          <a:p>
            <a:pPr algn="l">
              <a:lnSpc>
                <a:spcPts val="3496"/>
              </a:lnSpc>
              <a:defRPr/>
            </a:pPr>
            <a:r>
              <a:rPr lang="en-US" sz="2300" spc="-80">
                <a:solidFill>
                  <a:srgbClr val="000000"/>
                </a:solidFill>
                <a:latin typeface="Nanum Myeongjo"/>
                <a:ea typeface="Nanum Myeongjo"/>
                <a:cs typeface="Nanum Myeongjo"/>
                <a:sym typeface="Nanum Myeongjo"/>
              </a:rPr>
              <a:t>대표적인 브랜드에서 다양한 디자인 실무 경험을 갖고 있으며 성공적으로 브랜드를 운영한 경력을 보유하고 있습니다.</a:t>
            </a:r>
            <a:endParaRPr lang="en-US" sz="2300" spc="-80">
              <a:solidFill>
                <a:srgbClr val="000000"/>
              </a:solidFill>
              <a:latin typeface="Nanum Myeongjo"/>
              <a:ea typeface="Nanum Myeongjo"/>
              <a:cs typeface="Nanum Myeongjo"/>
              <a:sym typeface="Nanum Myeongjo"/>
            </a:endParaRPr>
          </a:p>
        </p:txBody>
      </p:sp>
      <p:sp>
        <p:nvSpPr>
          <p:cNvPr id="12" name="TextBox 12"/>
          <p:cNvSpPr txBox="1"/>
          <p:nvPr/>
        </p:nvSpPr>
        <p:spPr>
          <a:xfrm>
            <a:off x="8618858" y="4707969"/>
            <a:ext cx="6527074" cy="749856"/>
          </a:xfrm>
          <a:prstGeom prst="rect">
            <a:avLst/>
          </a:prstGeom>
        </p:spPr>
        <p:txBody>
          <a:bodyPr lIns="0" tIns="0" rIns="0" bIns="0" anchor="t">
            <a:spAutoFit/>
          </a:bodyPr>
          <a:lstStyle/>
          <a:p>
            <a:pPr algn="l">
              <a:lnSpc>
                <a:spcPts val="5856"/>
              </a:lnSpc>
              <a:defRPr/>
            </a:pPr>
            <a:r>
              <a:rPr lang="en-US" sz="3853" spc="-242">
                <a:solidFill>
                  <a:srgbClr val="000000"/>
                </a:solidFill>
                <a:latin typeface="Nanum Myeongjo"/>
                <a:ea typeface="Nanum Myeongjo"/>
                <a:cs typeface="Nanum Myeongjo"/>
                <a:sym typeface="Nanum Myeongjo"/>
              </a:rPr>
              <a:t>탄탄하게 준비된 이수진입니다!</a:t>
            </a:r>
            <a:endParaRPr lang="en-US" sz="3853" spc="-242">
              <a:solidFill>
                <a:srgbClr val="000000"/>
              </a:solidFill>
              <a:latin typeface="Nanum Myeongjo"/>
              <a:ea typeface="Nanum Myeongjo"/>
              <a:cs typeface="Nanum Myeongjo"/>
              <a:sym typeface="Nanum Myeongjo"/>
            </a:endParaRPr>
          </a:p>
        </p:txBody>
      </p:sp>
      <p:sp>
        <p:nvSpPr>
          <p:cNvPr id="13" name="TextBox 13"/>
          <p:cNvSpPr txBox="1"/>
          <p:nvPr/>
        </p:nvSpPr>
        <p:spPr>
          <a:xfrm>
            <a:off x="8618858" y="6859490"/>
            <a:ext cx="6433242" cy="1217710"/>
          </a:xfrm>
          <a:prstGeom prst="rect">
            <a:avLst/>
          </a:prstGeom>
        </p:spPr>
        <p:txBody>
          <a:bodyPr lIns="0" tIns="0" rIns="0" bIns="0" anchor="t">
            <a:spAutoFit/>
          </a:bodyPr>
          <a:lstStyle/>
          <a:p>
            <a:pPr algn="l">
              <a:lnSpc>
                <a:spcPts val="3218"/>
              </a:lnSpc>
              <a:spcBef>
                <a:spcPct val="0"/>
              </a:spcBef>
              <a:defRPr/>
            </a:pPr>
            <a:r>
              <a:rPr lang="en-US" sz="2299" spc="-114">
                <a:solidFill>
                  <a:srgbClr val="121212"/>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299" spc="-114">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Cart(2)</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1" name=""/>
          <p:cNvPicPr>
            <a:picLocks noChangeAspect="1"/>
          </p:cNvPicPr>
          <p:nvPr/>
        </p:nvPicPr>
        <p:blipFill rotWithShape="1">
          <a:blip r:embed="rId2"/>
          <a:stretch>
            <a:fillRect/>
          </a:stretch>
        </p:blipFill>
        <p:spPr>
          <a:xfrm>
            <a:off x="1390232" y="2781300"/>
            <a:ext cx="5543967" cy="5296469"/>
          </a:xfrm>
          <a:prstGeom prst="rect">
            <a:avLst/>
          </a:prstGeom>
        </p:spPr>
      </p:pic>
      <p:pic>
        <p:nvPicPr>
          <p:cNvPr id="12" name=""/>
          <p:cNvPicPr>
            <a:picLocks noChangeAspect="1"/>
          </p:cNvPicPr>
          <p:nvPr/>
        </p:nvPicPr>
        <p:blipFill rotWithShape="1">
          <a:blip r:embed="rId3"/>
          <a:stretch>
            <a:fillRect/>
          </a:stretch>
        </p:blipFill>
        <p:spPr>
          <a:xfrm>
            <a:off x="7169186" y="2770656"/>
            <a:ext cx="4641814" cy="5649444"/>
          </a:xfrm>
          <a:prstGeom prst="rect">
            <a:avLst/>
          </a:prstGeom>
        </p:spPr>
      </p:pic>
      <p:pic>
        <p:nvPicPr>
          <p:cNvPr id="13" name=""/>
          <p:cNvPicPr>
            <a:picLocks noChangeAspect="1"/>
          </p:cNvPicPr>
          <p:nvPr/>
        </p:nvPicPr>
        <p:blipFill rotWithShape="1">
          <a:blip r:embed="rId4"/>
          <a:stretch>
            <a:fillRect/>
          </a:stretch>
        </p:blipFill>
        <p:spPr>
          <a:xfrm>
            <a:off x="11968075" y="2781300"/>
            <a:ext cx="5212804" cy="5911427"/>
          </a:xfrm>
          <a:prstGeom prst="rect">
            <a:avLst/>
          </a:prstGeom>
        </p:spPr>
      </p:pic>
      <p:sp>
        <p:nvSpPr>
          <p:cNvPr id="14" name=""/>
          <p:cNvSpPr/>
          <p:nvPr/>
        </p:nvSpPr>
        <p:spPr>
          <a:xfrm>
            <a:off x="1600200" y="8974456"/>
            <a:ext cx="15087600" cy="291464"/>
          </a:xfrm>
          <a:prstGeom prst="rect">
            <a:avLst/>
          </a:prstGeom>
          <a:noFill/>
          <a:ln>
            <a:noFill/>
          </a:ln>
        </p:spPr>
        <p:txBody>
          <a:bodyPr wrap="square">
            <a:spAutoFit/>
          </a:bodyPr>
          <a:p>
            <a:pPr algn="l">
              <a:defRPr/>
            </a:pP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사용자 정보를 갖고오기 에서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userinfo</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에 각 아이디랑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member.info</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들을 넣은후에 포인트 업데이트와 표시되어지는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member</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 아이디를 표시</a:t>
            </a:r>
            <a:endPar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Cart(3)</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1" name=""/>
          <p:cNvPicPr>
            <a:picLocks noChangeAspect="1"/>
          </p:cNvPicPr>
          <p:nvPr/>
        </p:nvPicPr>
        <p:blipFill rotWithShape="1">
          <a:blip r:embed="rId2"/>
          <a:stretch>
            <a:fillRect/>
          </a:stretch>
        </p:blipFill>
        <p:spPr>
          <a:xfrm>
            <a:off x="1371600" y="2592271"/>
            <a:ext cx="5259456" cy="5446829"/>
          </a:xfrm>
          <a:prstGeom prst="rect">
            <a:avLst/>
          </a:prstGeom>
        </p:spPr>
      </p:pic>
      <p:pic>
        <p:nvPicPr>
          <p:cNvPr id="12" name=""/>
          <p:cNvPicPr>
            <a:picLocks noChangeAspect="1"/>
          </p:cNvPicPr>
          <p:nvPr/>
        </p:nvPicPr>
        <p:blipFill rotWithShape="1">
          <a:blip r:embed="rId3"/>
          <a:stretch>
            <a:fillRect/>
          </a:stretch>
        </p:blipFill>
        <p:spPr>
          <a:xfrm>
            <a:off x="12420600" y="2656308"/>
            <a:ext cx="4587545" cy="5458991"/>
          </a:xfrm>
          <a:prstGeom prst="rect">
            <a:avLst/>
          </a:prstGeom>
        </p:spPr>
      </p:pic>
      <p:pic>
        <p:nvPicPr>
          <p:cNvPr id="13" name=""/>
          <p:cNvPicPr>
            <a:picLocks noChangeAspect="1"/>
          </p:cNvPicPr>
          <p:nvPr/>
        </p:nvPicPr>
        <p:blipFill rotWithShape="1">
          <a:blip r:embed="rId4"/>
          <a:stretch>
            <a:fillRect/>
          </a:stretch>
        </p:blipFill>
        <p:spPr>
          <a:xfrm>
            <a:off x="6858000" y="2628900"/>
            <a:ext cx="5411125" cy="5430008"/>
          </a:xfrm>
          <a:prstGeom prst="rect">
            <a:avLst/>
          </a:prstGeom>
        </p:spPr>
      </p:pic>
      <p:sp>
        <p:nvSpPr>
          <p:cNvPr id="14" name=""/>
          <p:cNvSpPr/>
          <p:nvPr/>
        </p:nvSpPr>
        <p:spPr>
          <a:xfrm>
            <a:off x="1600200" y="8974456"/>
            <a:ext cx="15087600" cy="291464"/>
          </a:xfrm>
          <a:prstGeom prst="rect">
            <a:avLst/>
          </a:prstGeom>
          <a:noFill/>
          <a:ln>
            <a:noFill/>
          </a:ln>
        </p:spPr>
        <p:txBody>
          <a:bodyPr wrap="square">
            <a:spAutoFit/>
          </a:bodyPr>
          <a:p>
            <a:pPr mar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장바구니에서 아이템정보를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mysql</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에 등록된 데이터를 갖고온뒤에 그 가격 만큼 결제시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member</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가 지니고 있는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point</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 값에 계산되게끔 설정</a:t>
            </a:r>
            <a:endPar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delete item</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1295400" y="2628900"/>
            <a:ext cx="5791607" cy="6059286"/>
          </a:xfrm>
          <a:prstGeom prst="rect">
            <a:avLst/>
          </a:prstGeom>
        </p:spPr>
      </p:pic>
      <p:pic>
        <p:nvPicPr>
          <p:cNvPr id="14" name=""/>
          <p:cNvPicPr>
            <a:picLocks noChangeAspect="1"/>
          </p:cNvPicPr>
          <p:nvPr/>
        </p:nvPicPr>
        <p:blipFill rotWithShape="1">
          <a:blip r:embed="rId3"/>
          <a:stretch>
            <a:fillRect/>
          </a:stretch>
        </p:blipFill>
        <p:spPr>
          <a:xfrm>
            <a:off x="8514252" y="2532567"/>
            <a:ext cx="6116148" cy="6310784"/>
          </a:xfrm>
          <a:prstGeom prst="rect">
            <a:avLst/>
          </a:prstGeom>
        </p:spPr>
      </p:pic>
      <p:sp>
        <p:nvSpPr>
          <p:cNvPr id="15" name=""/>
          <p:cNvSpPr/>
          <p:nvPr/>
        </p:nvSpPr>
        <p:spPr>
          <a:xfrm>
            <a:off x="1600200" y="8974456"/>
            <a:ext cx="15087600" cy="291464"/>
          </a:xfrm>
          <a:prstGeom prst="rect">
            <a:avLst/>
          </a:prstGeom>
          <a:noFill/>
          <a:ln>
            <a:noFill/>
          </a:ln>
        </p:spPr>
        <p:txBody>
          <a:bodyPr wrap="square">
            <a:spAutoFit/>
          </a:bodyPr>
          <a:p>
            <a:pPr mar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아이템에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delete_no</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를 만들어서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인 경우 삭제로 목록에서 안보이게 하고 만약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0</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 인 경우 표시하게끔 설정</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 재고가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0</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인경우 자동으로 삭제 </a:t>
            </a:r>
            <a:endPar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endParaRPr>
          </a:p>
        </p:txBody>
      </p:sp>
    </p:spTree>
    <p:extLst>
      <p:ext uri="{BB962C8B-B14F-4D97-AF65-F5344CB8AC3E}">
        <p14:creationId xmlns:p14="http://schemas.microsoft.com/office/powerpoint/2010/main" val="345716420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restore</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4724400" y="2324100"/>
            <a:ext cx="6477000" cy="6421300"/>
          </a:xfrm>
          <a:prstGeom prst="rect">
            <a:avLst/>
          </a:prstGeom>
        </p:spPr>
      </p:pic>
      <p:sp>
        <p:nvSpPr>
          <p:cNvPr id="14" name=""/>
          <p:cNvSpPr/>
          <p:nvPr/>
        </p:nvSpPr>
        <p:spPr>
          <a:xfrm>
            <a:off x="1600200" y="8974456"/>
            <a:ext cx="15087600" cy="291464"/>
          </a:xfrm>
          <a:prstGeom prst="rect">
            <a:avLst/>
          </a:prstGeom>
          <a:noFill/>
          <a:ln>
            <a:noFill/>
          </a:ln>
        </p:spPr>
        <p:txBody>
          <a:bodyPr wrap="square">
            <a:spAutoFit/>
          </a:bodyPr>
          <a:p>
            <a:pPr mar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delete_no</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로 삭제 처리가 되기 때문에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update</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함수로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을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0</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으로 바꾸는걸로 복구 기능 활성화 또한 재고가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0</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 인경우 자동으로 삭제처리를 하였기에 재고는 자동으로 </a:t>
            </a:r>
            <a:r>
              <a:rPr xmlns:mc="http://schemas.openxmlformats.org/markup-compatibility/2006" xmlns:hp="http://schemas.haansoft.com/office/presentation/8.0" kumimoji="0" lang="en-US" altLang="ko-KR" sz="13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rPr>
              <a:t>개로 설정 </a:t>
            </a:r>
            <a:endParaRPr xmlns:mc="http://schemas.openxmlformats.org/markup-compatibility/2006" xmlns:hp="http://schemas.haansoft.com/office/presentation/8.0" kumimoji="0" lang="ko-KR" altLang="en-US" sz="1300" b="0" i="0" u="none" strike="noStrike" kern="1200" cap="none" spc="0" normalizeH="0" baseline="0" mc:Ignorable="hp" hp:hslEmbossed="0">
              <a:solidFill>
                <a:srgbClr val="000000"/>
              </a:solidFill>
              <a:latin typeface="Arial"/>
              <a:ea typeface="굴림"/>
            </a:endParaRPr>
          </a:p>
        </p:txBody>
      </p:sp>
    </p:spTree>
    <p:extLst>
      <p:ext uri="{BB962C8B-B14F-4D97-AF65-F5344CB8AC3E}">
        <p14:creationId xmlns:p14="http://schemas.microsoft.com/office/powerpoint/2010/main" val="184490418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Point</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3657600" y="2528944"/>
            <a:ext cx="4966710" cy="5967356"/>
          </a:xfrm>
          <a:prstGeom prst="rect">
            <a:avLst/>
          </a:prstGeom>
        </p:spPr>
      </p:pic>
      <p:pic>
        <p:nvPicPr>
          <p:cNvPr id="14" name=""/>
          <p:cNvPicPr>
            <a:picLocks noChangeAspect="1"/>
          </p:cNvPicPr>
          <p:nvPr/>
        </p:nvPicPr>
        <p:blipFill rotWithShape="1">
          <a:blip r:embed="rId3"/>
          <a:stretch>
            <a:fillRect/>
          </a:stretch>
        </p:blipFill>
        <p:spPr>
          <a:xfrm>
            <a:off x="8915400" y="2514180"/>
            <a:ext cx="6058745" cy="3010320"/>
          </a:xfrm>
          <a:prstGeom prst="rect">
            <a:avLst/>
          </a:prstGeom>
        </p:spPr>
      </p:pic>
      <p:sp>
        <p:nvSpPr>
          <p:cNvPr id="15" name=""/>
          <p:cNvSpPr/>
          <p:nvPr/>
        </p:nvSpPr>
        <p:spPr>
          <a:xfrm>
            <a:off x="1828801" y="8974456"/>
            <a:ext cx="15087599" cy="367664"/>
          </a:xfrm>
          <a:prstGeom prst="rect">
            <a:avLst/>
          </a:prstGeom>
          <a:noFill/>
          <a:ln>
            <a:noFill/>
          </a:ln>
        </p:spPr>
        <p:txBody>
          <a:bodyPr wrap="square">
            <a:spAutoFit/>
          </a:bodyPr>
          <a:p>
            <a:pPr marL="0" indent="0" algn="l" defTabSz="914400" rtl="0" eaLnBrk="1" latinLnBrk="0" hangingPunct="1">
              <a:lnSpc>
                <a:spcPct val="100000"/>
              </a:lnSpc>
              <a:spcBef>
                <a:spcPct val="0"/>
              </a:spcBef>
              <a:spcAft>
                <a:spcPts val="0"/>
              </a:spcAft>
              <a:buNone/>
              <a:defRPr/>
            </a:pPr>
            <a:r>
              <a:rPr xmlns:mc="http://schemas.openxmlformats.org/markup-compatibility/2006" xmlns:hp="http://schemas.haansoft.com/office/presentation/8.0" kumimoji="0" lang="en-US" altLang="ko-KR" b="0" i="0" u="none" strike="noStrike" kern="1200" cap="none" spc="0" normalizeH="0" baseline="0" mc:Ignorable="hp" hp:hslEmbossed="0">
                <a:solidFill>
                  <a:srgbClr val="000000"/>
                </a:solidFill>
                <a:latin typeface="Arial"/>
                <a:ea typeface="굴림"/>
              </a:rPr>
              <a:t>point</a:t>
            </a:r>
            <a:r>
              <a:rPr xmlns:mc="http://schemas.openxmlformats.org/markup-compatibility/2006" xmlns:hp="http://schemas.haansoft.com/office/presentation/8.0" kumimoji="0" lang="ko-KR" altLang="en-US" b="0" i="0" u="none" strike="noStrike" kern="1200" cap="none" spc="0" normalizeH="0" baseline="0" mc:Ignorable="hp" hp:hslEmbossed="0">
                <a:solidFill>
                  <a:srgbClr val="000000"/>
                </a:solidFill>
                <a:latin typeface="Arial"/>
                <a:ea typeface="굴림"/>
              </a:rPr>
              <a:t> 기능으로 메뉴에 들어갔을때 포인트 정보를 표시한후에 장바구니에 구입을 한경우 혹은 출석체크 했을때 포인트 갱신 됩니다</a:t>
            </a:r>
            <a:r>
              <a:rPr xmlns:mc="http://schemas.openxmlformats.org/markup-compatibility/2006" xmlns:hp="http://schemas.haansoft.com/office/presentation/8.0" kumimoji="0" lang="en-US" altLang="ko-KR" b="0" i="0" u="none" strike="noStrike" kern="1200" cap="none" spc="0" normalizeH="0" baseline="0" mc:Ignorable="hp" hp:hslEmbossed="0">
                <a:solidFill>
                  <a:srgbClr val="000000"/>
                </a:solidFill>
                <a:latin typeface="Arial"/>
                <a:ea typeface="굴림"/>
              </a:rPr>
              <a:t>.</a:t>
            </a:r>
            <a:endParaRPr xmlns:mc="http://schemas.openxmlformats.org/markup-compatibility/2006" xmlns:hp="http://schemas.haansoft.com/office/presentation/8.0" kumimoji="0" lang="en-US" altLang="ko-KR" b="0" i="0" u="none" strike="noStrike" kern="1200" cap="none" spc="0" normalizeH="0" baseline="0" mc:Ignorable="hp" hp:hslEmbossed="0">
              <a:solidFill>
                <a:srgbClr val="000000"/>
              </a:solidFill>
              <a:latin typeface="Arial"/>
              <a:ea typeface="굴림"/>
            </a:endParaRPr>
          </a:p>
        </p:txBody>
      </p:sp>
    </p:spTree>
    <p:extLst>
      <p:ext uri="{BB962C8B-B14F-4D97-AF65-F5344CB8AC3E}">
        <p14:creationId xmlns:p14="http://schemas.microsoft.com/office/powerpoint/2010/main" val="2476490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Item_detail</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2590800" y="2781300"/>
            <a:ext cx="6430272" cy="6878010"/>
          </a:xfrm>
          <a:prstGeom prst="rect">
            <a:avLst/>
          </a:prstGeom>
        </p:spPr>
      </p:pic>
      <p:pic>
        <p:nvPicPr>
          <p:cNvPr id="14" name=""/>
          <p:cNvPicPr>
            <a:picLocks noChangeAspect="1"/>
          </p:cNvPicPr>
          <p:nvPr/>
        </p:nvPicPr>
        <p:blipFill rotWithShape="1">
          <a:blip r:embed="rId3"/>
          <a:stretch>
            <a:fillRect/>
          </a:stretch>
        </p:blipFill>
        <p:spPr>
          <a:xfrm>
            <a:off x="9144000" y="2781300"/>
            <a:ext cx="6054588" cy="6858000"/>
          </a:xfrm>
          <a:prstGeom prst="rect">
            <a:avLst/>
          </a:prstGeom>
        </p:spPr>
      </p:pic>
      <p:sp>
        <p:nvSpPr>
          <p:cNvPr id="16" name=""/>
          <p:cNvSpPr/>
          <p:nvPr/>
        </p:nvSpPr>
        <p:spPr>
          <a:xfrm>
            <a:off x="2438400" y="9715500"/>
            <a:ext cx="12954000" cy="360045"/>
          </a:xfrm>
          <a:prstGeom prst="rect">
            <a:avLst/>
          </a:prstGeom>
          <a:noFill/>
          <a:ln>
            <a:noFill/>
          </a:ln>
        </p:spPr>
        <p:txBody>
          <a:bodyPr wrap="square">
            <a:spAutoFit/>
          </a:bodyPr>
          <a:p>
            <a:pPr algn="l">
              <a:defRPr/>
            </a:pPr>
            <a:r>
              <a:rPr xmlns:mc="http://schemas.openxmlformats.org/markup-compatibility/2006" xmlns:hp="http://schemas.haansoft.com/office/presentation/8.0" b="0" i="0" strike="noStrike" mc:Ignorable="hp" hp:hslEmbossed="0">
                <a:solidFill>
                  <a:srgbClr val="000000">
                    <a:alpha val="100000"/>
                  </a:srgbClr>
                </a:solidFill>
                <a:latin typeface="Arial"/>
                <a:ea typeface="굴림"/>
              </a:rPr>
              <a:t>평점 시스템: 별점 시스템이 구현되어 있습니다.사용자는 상품에 대해 별점을 주고, 작성된 평점은 평균 평점에 반영됩니다.</a:t>
            </a:r>
            <a:endParaRPr xmlns:mc="http://schemas.openxmlformats.org/markup-compatibility/2006" xmlns:hp="http://schemas.haansoft.com/office/presentation/8.0" b="0" i="0" strike="noStrike" mc:Ignorable="hp" hp:hslEmbossed="0">
              <a:solidFill>
                <a:srgbClr val="000000">
                  <a:alpha val="100000"/>
                </a:srgbClr>
              </a:solidFill>
              <a:latin typeface="Arial"/>
              <a:ea typeface="굴림"/>
            </a:endParaRPr>
          </a:p>
        </p:txBody>
      </p:sp>
    </p:spTree>
    <p:extLst>
      <p:ext uri="{BB962C8B-B14F-4D97-AF65-F5344CB8AC3E}">
        <p14:creationId xmlns:p14="http://schemas.microsoft.com/office/powerpoint/2010/main" val="356629653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Item_detail</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1339984" y="2675384"/>
            <a:ext cx="4908415" cy="6811516"/>
          </a:xfrm>
          <a:prstGeom prst="rect">
            <a:avLst/>
          </a:prstGeom>
        </p:spPr>
      </p:pic>
      <p:pic>
        <p:nvPicPr>
          <p:cNvPr id="14" name=""/>
          <p:cNvPicPr>
            <a:picLocks noChangeAspect="1"/>
          </p:cNvPicPr>
          <p:nvPr/>
        </p:nvPicPr>
        <p:blipFill rotWithShape="1">
          <a:blip r:embed="rId3"/>
          <a:stretch>
            <a:fillRect/>
          </a:stretch>
        </p:blipFill>
        <p:spPr>
          <a:xfrm>
            <a:off x="6390422" y="2713626"/>
            <a:ext cx="5781183" cy="6773274"/>
          </a:xfrm>
          <a:prstGeom prst="rect">
            <a:avLst/>
          </a:prstGeom>
        </p:spPr>
      </p:pic>
      <p:sp>
        <p:nvSpPr>
          <p:cNvPr id="16" name=""/>
          <p:cNvSpPr/>
          <p:nvPr/>
        </p:nvSpPr>
        <p:spPr>
          <a:xfrm>
            <a:off x="1828799" y="9576436"/>
            <a:ext cx="14859000" cy="641984"/>
          </a:xfrm>
          <a:prstGeom prst="rect">
            <a:avLst/>
          </a:prstGeom>
          <a:noFill/>
          <a:ln>
            <a:noFill/>
          </a:ln>
        </p:spPr>
        <p:txBody>
          <a:bodyPr wrap="square">
            <a:spAutoFit/>
          </a:bodyPr>
          <a:p>
            <a:pPr algn="l">
              <a:defRPr/>
            </a:pPr>
            <a:r>
              <a:rPr xmlns:mc="http://schemas.openxmlformats.org/markup-compatibility/2006" xmlns:hp="http://schemas.haansoft.com/office/presentation/8.0" b="0" i="0" strike="noStrike" mc:Ignorable="hp" hp:hslEmbossed="0">
                <a:solidFill>
                  <a:srgbClr val="000000">
                    <a:alpha val="100000"/>
                  </a:srgbClr>
                </a:solidFill>
                <a:latin typeface="Arial"/>
                <a:ea typeface="굴림"/>
              </a:rPr>
              <a:t>상품 정보 로딩:useEffect훅을 사용해 상품 ID(itemId)를 기반으로 상품 정보를 API에서 불러옵니다. 상품의 상세 정보, 가격, 재고, 이미지, 설명 등을 표시합니다.</a:t>
            </a:r>
            <a:endParaRPr xmlns:mc="http://schemas.openxmlformats.org/markup-compatibility/2006" xmlns:hp="http://schemas.haansoft.com/office/presentation/8.0" b="0" i="0" strike="noStrike" mc:Ignorable="hp" hp:hslEmbossed="0">
              <a:solidFill>
                <a:srgbClr val="000000">
                  <a:alpha val="100000"/>
                </a:srgbClr>
              </a:solidFill>
              <a:latin typeface="Arial"/>
              <a:ea typeface="굴림"/>
            </a:endParaRPr>
          </a:p>
        </p:txBody>
      </p:sp>
    </p:spTree>
    <p:extLst>
      <p:ext uri="{BB962C8B-B14F-4D97-AF65-F5344CB8AC3E}">
        <p14:creationId xmlns:p14="http://schemas.microsoft.com/office/powerpoint/2010/main" val="23654082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Item_detail</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3"/>
          <a:stretch>
            <a:fillRect/>
          </a:stretch>
        </p:blipFill>
        <p:spPr>
          <a:xfrm>
            <a:off x="1219200" y="2781300"/>
            <a:ext cx="7535326" cy="6639852"/>
          </a:xfrm>
          <a:prstGeom prst="rect">
            <a:avLst/>
          </a:prstGeom>
        </p:spPr>
      </p:pic>
      <p:pic>
        <p:nvPicPr>
          <p:cNvPr id="14" name=""/>
          <p:cNvPicPr>
            <a:picLocks noChangeAspect="1"/>
          </p:cNvPicPr>
          <p:nvPr/>
        </p:nvPicPr>
        <p:blipFill rotWithShape="1">
          <a:blip r:embed="rId4"/>
          <a:stretch>
            <a:fillRect/>
          </a:stretch>
        </p:blipFill>
        <p:spPr>
          <a:xfrm>
            <a:off x="10134600" y="2818299"/>
            <a:ext cx="6019800" cy="6619381"/>
          </a:xfrm>
          <a:prstGeom prst="rect">
            <a:avLst/>
          </a:prstGeom>
        </p:spPr>
      </p:pic>
      <p:sp>
        <p:nvSpPr>
          <p:cNvPr id="15" name=""/>
          <p:cNvSpPr/>
          <p:nvPr/>
        </p:nvSpPr>
        <p:spPr>
          <a:xfrm>
            <a:off x="4724399" y="9654540"/>
            <a:ext cx="8839200" cy="365760"/>
          </a:xfrm>
          <a:prstGeom prst="rect">
            <a:avLst/>
          </a:prstGeom>
          <a:noFill/>
          <a:ln>
            <a:noFill/>
          </a:ln>
        </p:spPr>
        <p:txBody>
          <a:bodyPr wrap="square">
            <a:spAutoFit/>
          </a:bodyPr>
          <a:p>
            <a:pPr algn="l">
              <a:defRPr/>
            </a:pPr>
            <a:r>
              <a:rPr xmlns:mc="http://schemas.openxmlformats.org/markup-compatibility/2006" xmlns:hp="http://schemas.haansoft.com/office/presentation/8.0" b="0" i="0" strike="noStrike" mc:Ignorable="hp" hp:hslEmbossed="0">
                <a:solidFill>
                  <a:srgbClr val="000000">
                    <a:alpha val="100000"/>
                  </a:srgbClr>
                </a:solidFill>
                <a:latin typeface="Arial"/>
                <a:ea typeface="굴림"/>
              </a:rPr>
              <a:t>별점 및 댓글: 별점은StarRating컴포넌트로 구현되며, 댓글은 작성 및 삭제 가능합니다.</a:t>
            </a:r>
            <a:endParaRPr xmlns:mc="http://schemas.openxmlformats.org/markup-compatibility/2006" xmlns:hp="http://schemas.haansoft.com/office/presentation/8.0" b="0" i="0" strike="noStrike" mc:Ignorable="hp" hp:hslEmbossed="0">
              <a:solidFill>
                <a:srgbClr val="000000">
                  <a:alpha val="100000"/>
                </a:srgbClr>
              </a:solidFill>
              <a:latin typeface="Arial"/>
              <a:ea typeface="굴림"/>
            </a:endParaRPr>
          </a:p>
        </p:txBody>
      </p:sp>
    </p:spTree>
    <p:extLst>
      <p:ext uri="{BB962C8B-B14F-4D97-AF65-F5344CB8AC3E}">
        <p14:creationId xmlns:p14="http://schemas.microsoft.com/office/powerpoint/2010/main" val="103581038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Item_detail</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1361160" y="2562215"/>
            <a:ext cx="6468378" cy="6982799"/>
          </a:xfrm>
          <a:prstGeom prst="rect">
            <a:avLst/>
          </a:prstGeom>
        </p:spPr>
      </p:pic>
      <p:pic>
        <p:nvPicPr>
          <p:cNvPr id="14" name=""/>
          <p:cNvPicPr>
            <a:picLocks noChangeAspect="1"/>
          </p:cNvPicPr>
          <p:nvPr/>
        </p:nvPicPr>
        <p:blipFill rotWithShape="1">
          <a:blip r:embed="rId3"/>
          <a:stretch>
            <a:fillRect/>
          </a:stretch>
        </p:blipFill>
        <p:spPr>
          <a:xfrm>
            <a:off x="9285960" y="2552700"/>
            <a:ext cx="6563640" cy="6916115"/>
          </a:xfrm>
          <a:prstGeom prst="rect">
            <a:avLst/>
          </a:prstGeom>
        </p:spPr>
      </p:pic>
      <p:sp>
        <p:nvSpPr>
          <p:cNvPr id="15" name=""/>
          <p:cNvSpPr/>
          <p:nvPr/>
        </p:nvSpPr>
        <p:spPr>
          <a:xfrm>
            <a:off x="533400" y="9673590"/>
            <a:ext cx="16579216" cy="575310"/>
          </a:xfrm>
          <a:prstGeom prst="rect">
            <a:avLst/>
          </a:prstGeom>
          <a:noFill/>
          <a:ln>
            <a:noFill/>
          </a:ln>
        </p:spPr>
        <p:txBody>
          <a:bodyPr wrap="square">
            <a:spAutoFit/>
          </a:bodyPr>
          <a:p>
            <a:pPr algn="l">
              <a:defRPr/>
            </a:pPr>
            <a:r>
              <a:rPr xmlns:mc="http://schemas.openxmlformats.org/markup-compatibility/2006" xmlns:hp="http://schemas.haansoft.com/office/presentation/8.0" sz="1600" b="0" i="0" strike="noStrike" mc:Ignorable="hp" hp:hslEmbossed="0">
                <a:solidFill>
                  <a:srgbClr val="000000">
                    <a:alpha val="100000"/>
                  </a:srgbClr>
                </a:solidFill>
                <a:latin typeface="Arial"/>
                <a:ea typeface="굴림"/>
              </a:rPr>
              <a:t>댓글 관리: 사용자가 상품에 대한 댓글을 작성하고 삭제할 수 있습니다.댓글 작성 시 별점을 선택하고 텍스트를 입력합니다.댓글을 작성하려면 로그인 상태가 필요합니다.댓글은 작성 후 상품의 평균 평점이 갱신되며, 삭제도 가능합니다. (자신의 댓글 또는 관리자가 삭제 가능)</a:t>
            </a:r>
            <a:endParaRPr xmlns:mc="http://schemas.openxmlformats.org/markup-compatibility/2006" xmlns:hp="http://schemas.haansoft.com/office/presentation/8.0" sz="1600" b="0" i="0" strike="noStrike" mc:Ignorable="hp" hp:hslEmbossed="0">
              <a:solidFill>
                <a:srgbClr val="000000">
                  <a:alpha val="100000"/>
                </a:srgbClr>
              </a:solidFill>
              <a:latin typeface="Arial"/>
              <a:ea typeface="굴림"/>
            </a:endParaRPr>
          </a:p>
        </p:txBody>
      </p:sp>
    </p:spTree>
    <p:extLst>
      <p:ext uri="{BB962C8B-B14F-4D97-AF65-F5344CB8AC3E}">
        <p14:creationId xmlns:p14="http://schemas.microsoft.com/office/powerpoint/2010/main" val="17027096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pagination</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1295400" y="2628900"/>
            <a:ext cx="6940562" cy="7078169"/>
          </a:xfrm>
          <a:prstGeom prst="rect">
            <a:avLst/>
          </a:prstGeom>
        </p:spPr>
      </p:pic>
      <p:pic>
        <p:nvPicPr>
          <p:cNvPr id="14" name=""/>
          <p:cNvPicPr>
            <a:picLocks noChangeAspect="1"/>
          </p:cNvPicPr>
          <p:nvPr/>
        </p:nvPicPr>
        <p:blipFill rotWithShape="1">
          <a:blip r:embed="rId3"/>
          <a:stretch>
            <a:fillRect/>
          </a:stretch>
        </p:blipFill>
        <p:spPr>
          <a:xfrm>
            <a:off x="10010833" y="2628900"/>
            <a:ext cx="6448367" cy="7089591"/>
          </a:xfrm>
          <a:prstGeom prst="rect">
            <a:avLst/>
          </a:prstGeom>
        </p:spPr>
      </p:pic>
      <p:sp>
        <p:nvSpPr>
          <p:cNvPr id="17" name=""/>
          <p:cNvSpPr/>
          <p:nvPr/>
        </p:nvSpPr>
        <p:spPr>
          <a:xfrm>
            <a:off x="1175384" y="9805035"/>
            <a:ext cx="15937230" cy="367665"/>
          </a:xfrm>
          <a:prstGeom prst="rect">
            <a:avLst/>
          </a:prstGeom>
          <a:noFill/>
          <a:ln>
            <a:noFill/>
          </a:ln>
        </p:spPr>
        <p:txBody>
          <a:bodyPr wrap="square">
            <a:spAutoFit/>
          </a:bodyPr>
          <a:p>
            <a:pPr algn="l">
              <a:defRPr/>
            </a:pP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페이지 정보를 제작하여 각 </a:t>
            </a:r>
            <a:r>
              <a:rPr xmlns:mc="http://schemas.openxmlformats.org/markup-compatibility/2006" xmlns:hp="http://schemas.haansoft.com/office/presentation/8.0" lang="en-US" altLang="ko-KR" sz="1800" b="0" i="0" strike="noStrike" mc:Ignorable="hp" hp:hslEmbossed="0">
                <a:solidFill>
                  <a:srgbClr val="000000">
                    <a:alpha val="100000"/>
                  </a:srgbClr>
                </a:solidFill>
                <a:latin typeface="Arial"/>
                <a:ea typeface="굴림"/>
              </a:rPr>
              <a:t>1</a:t>
            </a: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페이지에 상품이 나오게끔 설정</a:t>
            </a:r>
            <a:r>
              <a:rPr xmlns:mc="http://schemas.openxmlformats.org/markup-compatibility/2006" xmlns:hp="http://schemas.haansoft.com/office/presentation/8.0" lang="en-US" altLang="ko-KR" sz="1800" b="0" i="0" strike="noStrike" mc:Ignorable="hp" hp:hslEmbossed="0">
                <a:solidFill>
                  <a:srgbClr val="000000">
                    <a:alpha val="100000"/>
                  </a:srgbClr>
                </a:solidFill>
                <a:latin typeface="Arial"/>
                <a:ea typeface="굴림"/>
              </a:rPr>
              <a:t>,</a:t>
            </a: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 상품의 정보에 </a:t>
            </a:r>
            <a:r>
              <a:rPr xmlns:mc="http://schemas.openxmlformats.org/markup-compatibility/2006" xmlns:hp="http://schemas.haansoft.com/office/presentation/8.0" lang="en-US" altLang="ko-KR" sz="1800" b="0" i="0" strike="noStrike" mc:Ignorable="hp" hp:hslEmbossed="0">
                <a:solidFill>
                  <a:srgbClr val="000000">
                    <a:alpha val="100000"/>
                  </a:srgbClr>
                </a:solidFill>
                <a:latin typeface="Arial"/>
                <a:ea typeface="굴림"/>
              </a:rPr>
              <a:t>delete_no</a:t>
            </a: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가 </a:t>
            </a:r>
            <a:r>
              <a:rPr xmlns:mc="http://schemas.openxmlformats.org/markup-compatibility/2006" xmlns:hp="http://schemas.haansoft.com/office/presentation/8.0" lang="en-US" altLang="ko-KR" sz="1800" b="0" i="0" strike="noStrike" mc:Ignorable="hp" hp:hslEmbossed="0">
                <a:solidFill>
                  <a:srgbClr val="000000">
                    <a:alpha val="100000"/>
                  </a:srgbClr>
                </a:solidFill>
                <a:latin typeface="Arial"/>
                <a:ea typeface="굴림"/>
              </a:rPr>
              <a:t>1</a:t>
            </a: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인경우 표시가 안되고 전체 페이지 수량도 조절이 되게끔 설정</a:t>
            </a:r>
            <a:endPar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endParaRPr>
          </a:p>
        </p:txBody>
      </p:sp>
    </p:spTree>
    <p:extLst>
      <p:ext uri="{BB962C8B-B14F-4D97-AF65-F5344CB8AC3E}">
        <p14:creationId xmlns:p14="http://schemas.microsoft.com/office/powerpoint/2010/main" val="366774641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TextBox 2"/>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3" name="TextBox 3"/>
          <p:cNvSpPr txBox="1"/>
          <p:nvPr/>
        </p:nvSpPr>
        <p:spPr>
          <a:xfrm>
            <a:off x="9753599" y="7639618"/>
            <a:ext cx="7097753" cy="1609156"/>
          </a:xfrm>
          <a:prstGeom prst="rect">
            <a:avLst/>
          </a:prstGeom>
        </p:spPr>
        <p:txBody>
          <a:bodyPr lIns="0" tIns="0" rIns="0" bIns="0" anchor="t">
            <a:spAutoFit/>
          </a:bodyPr>
          <a:lstStyle/>
          <a:p>
            <a:pPr algn="r">
              <a:lnSpc>
                <a:spcPts val="12739"/>
              </a:lnSpc>
              <a:defRPr/>
            </a:pPr>
            <a:r>
              <a:rPr lang="en-US" sz="9099" spc="-454">
                <a:solidFill>
                  <a:srgbClr val="000000"/>
                </a:solidFill>
                <a:latin typeface="Noto Serif Display ExtraCondensed"/>
                <a:ea typeface="Noto Serif Display ExtraCondensed"/>
                <a:cs typeface="Noto Serif Display ExtraCondensed"/>
                <a:sym typeface="Noto Serif Display ExtraCondensed"/>
              </a:rPr>
              <a:t>EDUCATION</a:t>
            </a:r>
            <a:endParaRPr lang="en-US" sz="9099" spc="-454">
              <a:solidFill>
                <a:srgbClr val="000000"/>
              </a:solidFill>
              <a:latin typeface="Noto Serif Display ExtraCondensed"/>
              <a:ea typeface="Noto Serif Display ExtraCondensed"/>
              <a:cs typeface="Noto Serif Display ExtraCondensed"/>
              <a:sym typeface="Noto Serif Display ExtraCondensed"/>
            </a:endParaRPr>
          </a:p>
        </p:txBody>
      </p:sp>
      <p:sp>
        <p:nvSpPr>
          <p:cNvPr id="4" name="TextBox 4"/>
          <p:cNvSpPr txBox="1"/>
          <p:nvPr/>
        </p:nvSpPr>
        <p:spPr>
          <a:xfrm>
            <a:off x="11092035" y="922815"/>
            <a:ext cx="1305313" cy="382110"/>
          </a:xfrm>
          <a:prstGeom prst="rect">
            <a:avLst/>
          </a:prstGeom>
        </p:spPr>
        <p:txBody>
          <a:bodyPr lIns="0" tIns="0" rIns="0" bIns="0" anchor="t">
            <a:spAutoFit/>
          </a:bodyPr>
          <a:lstStyle/>
          <a:p>
            <a:pPr algn="ctr">
              <a:lnSpc>
                <a:spcPts val="3080"/>
              </a:lnSpc>
              <a:defRPr/>
            </a:pPr>
            <a:r>
              <a:rPr lang="en-US" sz="2200" b="1" spc="-110">
                <a:solidFill>
                  <a:srgbClr val="000000"/>
                </a:solidFill>
                <a:latin typeface="Helvetica World Bold"/>
                <a:ea typeface="Helvetica World Bold"/>
                <a:cs typeface="Helvetica World Bold"/>
                <a:sym typeface="Helvetica World Bold"/>
              </a:rPr>
              <a:t>Education</a:t>
            </a:r>
            <a:endParaRPr lang="en-US" sz="2200" b="1" spc="-110">
              <a:solidFill>
                <a:srgbClr val="000000"/>
              </a:solidFill>
              <a:latin typeface="Helvetica World Bold"/>
              <a:ea typeface="Helvetica World Bold"/>
              <a:cs typeface="Helvetica World Bold"/>
              <a:sym typeface="Helvetica World Bold"/>
            </a:endParaRPr>
          </a:p>
        </p:txBody>
      </p:sp>
      <p:sp>
        <p:nvSpPr>
          <p:cNvPr id="5" name="TextBox 5"/>
          <p:cNvSpPr txBox="1"/>
          <p:nvPr/>
        </p:nvSpPr>
        <p:spPr>
          <a:xfrm>
            <a:off x="13162848" y="922815"/>
            <a:ext cx="1983084"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Work Experience</a:t>
            </a:r>
            <a:endParaRPr lang="en-US" sz="2200" spc="-110">
              <a:solidFill>
                <a:srgbClr val="000000">
                  <a:alpha val="35690"/>
                </a:srgbClr>
              </a:solidFill>
              <a:latin typeface="Helvetica World"/>
              <a:ea typeface="Helvetica World"/>
              <a:cs typeface="Helvetica World"/>
              <a:sym typeface="Helvetica World"/>
            </a:endParaRPr>
          </a:p>
        </p:txBody>
      </p:sp>
      <p:sp>
        <p:nvSpPr>
          <p:cNvPr id="6" name="AutoShape 6"/>
          <p:cNvSpPr/>
          <p:nvPr/>
        </p:nvSpPr>
        <p:spPr>
          <a:xfrm>
            <a:off x="1481602" y="1173322"/>
            <a:ext cx="6423717" cy="0"/>
          </a:xfrm>
          <a:prstGeom prst="line">
            <a:avLst/>
          </a:prstGeom>
          <a:ln w="9525" cap="flat">
            <a:solidFill>
              <a:srgbClr val="000000"/>
            </a:solidFill>
            <a:prstDash val="solid"/>
            <a:headEnd w="sm" len="sm"/>
            <a:tailEnd w="sm" len="sm"/>
          </a:ln>
        </p:spPr>
      </p:sp>
      <p:sp>
        <p:nvSpPr>
          <p:cNvPr id="7" name="TextBox 7"/>
          <p:cNvSpPr txBox="1"/>
          <p:nvPr/>
        </p:nvSpPr>
        <p:spPr>
          <a:xfrm>
            <a:off x="1500652" y="4675740"/>
            <a:ext cx="1942572" cy="743985"/>
          </a:xfrm>
          <a:prstGeom prst="rect">
            <a:avLst/>
          </a:prstGeom>
        </p:spPr>
        <p:txBody>
          <a:bodyPr lIns="0" tIns="0" rIns="0" bIns="0" anchor="t">
            <a:spAutoFit/>
          </a:bodyPr>
          <a:lstStyle/>
          <a:p>
            <a:pPr algn="l">
              <a:lnSpc>
                <a:spcPts val="5904"/>
              </a:lnSpc>
              <a:defRPr/>
            </a:pPr>
            <a:r>
              <a:rPr lang="en-US" sz="3989" i="1">
                <a:solidFill>
                  <a:srgbClr val="000000"/>
                </a:solidFill>
                <a:latin typeface="Noto Serif Display ExtraCondensed Italics"/>
                <a:ea typeface="Noto Serif Display ExtraCondensed Italics"/>
                <a:cs typeface="Noto Serif Display ExtraCondensed Italics"/>
                <a:sym typeface="Noto Serif Display ExtraCondensed Italics"/>
              </a:rPr>
              <a:t>2021.2</a:t>
            </a:r>
            <a:endParaRPr lang="en-US" sz="3989" i="1">
              <a:solidFill>
                <a:srgbClr val="000000"/>
              </a:solidFill>
              <a:latin typeface="Noto Serif Display ExtraCondensed Italics"/>
              <a:ea typeface="Noto Serif Display ExtraCondensed Italics"/>
              <a:cs typeface="Noto Serif Display ExtraCondensed Italics"/>
              <a:sym typeface="Noto Serif Display ExtraCondensed Italics"/>
            </a:endParaRPr>
          </a:p>
        </p:txBody>
      </p:sp>
      <p:sp>
        <p:nvSpPr>
          <p:cNvPr id="8" name="TextBox 8"/>
          <p:cNvSpPr txBox="1"/>
          <p:nvPr/>
        </p:nvSpPr>
        <p:spPr>
          <a:xfrm>
            <a:off x="1500652" y="7237562"/>
            <a:ext cx="1942572" cy="744388"/>
          </a:xfrm>
          <a:prstGeom prst="rect">
            <a:avLst/>
          </a:prstGeom>
        </p:spPr>
        <p:txBody>
          <a:bodyPr lIns="0" tIns="0" rIns="0" bIns="0" anchor="t">
            <a:spAutoFit/>
          </a:bodyPr>
          <a:lstStyle/>
          <a:p>
            <a:pPr algn="l">
              <a:lnSpc>
                <a:spcPts val="5904"/>
              </a:lnSpc>
              <a:defRPr/>
            </a:pPr>
            <a:r>
              <a:rPr lang="en-US" sz="3989" i="1">
                <a:solidFill>
                  <a:srgbClr val="000000"/>
                </a:solidFill>
                <a:latin typeface="Noto Serif Display ExtraCondensed Italics"/>
                <a:ea typeface="Noto Serif Display ExtraCondensed Italics"/>
                <a:cs typeface="Noto Serif Display ExtraCondensed Italics"/>
                <a:sym typeface="Noto Serif Display ExtraCondensed Italics"/>
              </a:rPr>
              <a:t>2019.2</a:t>
            </a:r>
            <a:endParaRPr lang="en-US" sz="3989" i="1">
              <a:solidFill>
                <a:srgbClr val="000000"/>
              </a:solidFill>
              <a:latin typeface="Noto Serif Display ExtraCondensed Italics"/>
              <a:ea typeface="Noto Serif Display ExtraCondensed Italics"/>
              <a:cs typeface="Noto Serif Display ExtraCondensed Italics"/>
              <a:sym typeface="Noto Serif Display ExtraCondensed Italics"/>
            </a:endParaRPr>
          </a:p>
        </p:txBody>
      </p:sp>
      <p:sp>
        <p:nvSpPr>
          <p:cNvPr id="9" name="TextBox 9"/>
          <p:cNvSpPr txBox="1"/>
          <p:nvPr/>
        </p:nvSpPr>
        <p:spPr>
          <a:xfrm>
            <a:off x="3239091" y="4780917"/>
            <a:ext cx="3283264" cy="572133"/>
          </a:xfrm>
          <a:prstGeom prst="rect">
            <a:avLst/>
          </a:prstGeom>
        </p:spPr>
        <p:txBody>
          <a:bodyPr lIns="0" tIns="0" rIns="0" bIns="0" anchor="t">
            <a:spAutoFit/>
          </a:bodyPr>
          <a:lstStyle/>
          <a:p>
            <a:pPr algn="l">
              <a:lnSpc>
                <a:spcPts val="4575"/>
              </a:lnSpc>
              <a:defRPr/>
            </a:pPr>
            <a:r>
              <a:rPr lang="en-US" sz="3091" b="1">
                <a:solidFill>
                  <a:srgbClr val="000000"/>
                </a:solidFill>
                <a:latin typeface="Nanum Myeongjo Ultra-Bold"/>
                <a:ea typeface="Nanum Myeongjo Ultra-Bold"/>
                <a:cs typeface="Nanum Myeongjo Ultra-Bold"/>
                <a:sym typeface="Nanum Myeongjo Ultra-Bold"/>
              </a:rPr>
              <a:t>한국 대학원 석사</a:t>
            </a:r>
            <a:endParaRPr lang="en-US" sz="3091" b="1">
              <a:solidFill>
                <a:srgbClr val="000000"/>
              </a:solidFill>
              <a:latin typeface="Nanum Myeongjo Ultra-Bold"/>
              <a:ea typeface="Nanum Myeongjo Ultra-Bold"/>
              <a:cs typeface="Nanum Myeongjo Ultra-Bold"/>
              <a:sym typeface="Nanum Myeongjo Ultra-Bold"/>
            </a:endParaRPr>
          </a:p>
        </p:txBody>
      </p:sp>
      <p:sp>
        <p:nvSpPr>
          <p:cNvPr id="10" name="TextBox 10"/>
          <p:cNvSpPr txBox="1"/>
          <p:nvPr/>
        </p:nvSpPr>
        <p:spPr>
          <a:xfrm>
            <a:off x="3239091" y="7352264"/>
            <a:ext cx="3283264" cy="572536"/>
          </a:xfrm>
          <a:prstGeom prst="rect">
            <a:avLst/>
          </a:prstGeom>
        </p:spPr>
        <p:txBody>
          <a:bodyPr lIns="0" tIns="0" rIns="0" bIns="0" anchor="t">
            <a:spAutoFit/>
          </a:bodyPr>
          <a:lstStyle/>
          <a:p>
            <a:pPr algn="l">
              <a:lnSpc>
                <a:spcPts val="4575"/>
              </a:lnSpc>
              <a:defRPr/>
            </a:pPr>
            <a:r>
              <a:rPr lang="en-US" sz="3091" b="1">
                <a:solidFill>
                  <a:srgbClr val="000000"/>
                </a:solidFill>
                <a:latin typeface="Nanum Myeongjo Ultra-Bold"/>
                <a:ea typeface="Nanum Myeongjo Ultra-Bold"/>
                <a:cs typeface="Nanum Myeongjo Ultra-Bold"/>
                <a:sym typeface="Nanum Myeongjo Ultra-Bold"/>
              </a:rPr>
              <a:t>한국 대학교 학사</a:t>
            </a:r>
            <a:endParaRPr lang="en-US" sz="3091" b="1">
              <a:solidFill>
                <a:srgbClr val="000000"/>
              </a:solidFill>
              <a:latin typeface="Nanum Myeongjo Ultra-Bold"/>
              <a:ea typeface="Nanum Myeongjo Ultra-Bold"/>
              <a:cs typeface="Nanum Myeongjo Ultra-Bold"/>
              <a:sym typeface="Nanum Myeongjo Ultra-Bold"/>
            </a:endParaRPr>
          </a:p>
        </p:txBody>
      </p:sp>
      <p:sp>
        <p:nvSpPr>
          <p:cNvPr id="11" name="TextBox 11"/>
          <p:cNvSpPr txBox="1"/>
          <p:nvPr/>
        </p:nvSpPr>
        <p:spPr>
          <a:xfrm>
            <a:off x="1481602" y="5659036"/>
            <a:ext cx="7662398" cy="789389"/>
          </a:xfrm>
          <a:prstGeom prst="rect">
            <a:avLst/>
          </a:prstGeom>
        </p:spPr>
        <p:txBody>
          <a:bodyPr lIns="0" tIns="0" rIns="0" bIns="0" anchor="t">
            <a:spAutoFit/>
          </a:bodyPr>
          <a:lstStyle/>
          <a:p>
            <a:pPr algn="l">
              <a:lnSpc>
                <a:spcPts val="3079"/>
              </a:lnSpc>
              <a:spcBef>
                <a:spcPct val="0"/>
              </a:spcBef>
              <a:defRPr/>
            </a:pPr>
            <a:r>
              <a:rPr lang="en-US" sz="2199" spc="-109">
                <a:solidFill>
                  <a:srgbClr val="000000"/>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199" spc="-109">
              <a:solidFill>
                <a:srgbClr val="000000"/>
              </a:solidFill>
              <a:latin typeface="Nanum Myeongjo"/>
              <a:ea typeface="Nanum Myeongjo"/>
              <a:cs typeface="Nanum Myeongjo"/>
              <a:sym typeface="Nanum Myeongjo"/>
            </a:endParaRPr>
          </a:p>
        </p:txBody>
      </p:sp>
      <p:sp>
        <p:nvSpPr>
          <p:cNvPr id="12" name="TextBox 12"/>
          <p:cNvSpPr txBox="1"/>
          <p:nvPr/>
        </p:nvSpPr>
        <p:spPr>
          <a:xfrm>
            <a:off x="1481602" y="8220859"/>
            <a:ext cx="6852107" cy="1180316"/>
          </a:xfrm>
          <a:prstGeom prst="rect">
            <a:avLst/>
          </a:prstGeom>
        </p:spPr>
        <p:txBody>
          <a:bodyPr lIns="0" tIns="0" rIns="0" bIns="0" anchor="t">
            <a:spAutoFit/>
          </a:bodyPr>
          <a:lstStyle/>
          <a:p>
            <a:pPr algn="l">
              <a:lnSpc>
                <a:spcPts val="3079"/>
              </a:lnSpc>
              <a:spcBef>
                <a:spcPct val="0"/>
              </a:spcBef>
              <a:defRPr/>
            </a:pPr>
            <a:r>
              <a:rPr lang="en-US" sz="2199" spc="-109">
                <a:solidFill>
                  <a:srgbClr val="000000"/>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199" spc="-109">
              <a:solidFill>
                <a:srgbClr val="000000"/>
              </a:solidFill>
              <a:latin typeface="Nanum Myeongjo"/>
              <a:ea typeface="Nanum Myeongjo"/>
              <a:cs typeface="Nanum Myeongjo"/>
              <a:sym typeface="Nanum Myeongjo"/>
            </a:endParaRPr>
          </a:p>
        </p:txBody>
      </p:sp>
      <p:sp>
        <p:nvSpPr>
          <p:cNvPr id="13" name="TextBox 13"/>
          <p:cNvSpPr txBox="1"/>
          <p:nvPr/>
        </p:nvSpPr>
        <p:spPr>
          <a:xfrm>
            <a:off x="15791615" y="922815"/>
            <a:ext cx="1012112" cy="382270"/>
          </a:xfrm>
          <a:prstGeom prst="rect">
            <a:avLst/>
          </a:prstGeom>
        </p:spPr>
        <p:txBody>
          <a:bodyPr lIns="0" tIns="0" rIns="0" bIns="0" anchor="t">
            <a:spAutoFit/>
          </a:bodyPr>
          <a:lstStyle/>
          <a:p>
            <a:pPr algn="r">
              <a:lnSpc>
                <a:spcPts val="3080"/>
              </a:lnSpc>
              <a:defRPr/>
            </a:pPr>
            <a:r>
              <a:rPr lang="en-US" sz="2200" spc="-110">
                <a:solidFill>
                  <a:srgbClr val="000000">
                    <a:alpha val="35690"/>
                  </a:srgbClr>
                </a:solidFill>
                <a:latin typeface="Helvetica World"/>
                <a:ea typeface="Helvetica World"/>
                <a:cs typeface="Helvetica World"/>
                <a:sym typeface="Helvetica World"/>
              </a:rPr>
              <a:t>Projects</a:t>
            </a:r>
            <a:endParaRPr lang="en-US" sz="2200" spc="-110">
              <a:solidFill>
                <a:srgbClr val="000000">
                  <a:alpha val="35690"/>
                </a:srgbClr>
              </a:solidFill>
              <a:latin typeface="Helvetica World"/>
              <a:ea typeface="Helvetica World"/>
              <a:cs typeface="Helvetica World"/>
              <a:sym typeface="Helvetica Wor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pagination</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5" name=""/>
          <p:cNvPicPr>
            <a:picLocks noChangeAspect="1"/>
          </p:cNvPicPr>
          <p:nvPr/>
        </p:nvPicPr>
        <p:blipFill rotWithShape="1">
          <a:blip r:embed="rId2"/>
          <a:stretch>
            <a:fillRect/>
          </a:stretch>
        </p:blipFill>
        <p:spPr>
          <a:xfrm>
            <a:off x="4419600" y="2933306"/>
            <a:ext cx="3820058" cy="2819793"/>
          </a:xfrm>
          <a:prstGeom prst="rect">
            <a:avLst/>
          </a:prstGeom>
        </p:spPr>
      </p:pic>
      <p:pic>
        <p:nvPicPr>
          <p:cNvPr id="17" name=""/>
          <p:cNvPicPr>
            <a:picLocks noChangeAspect="1"/>
          </p:cNvPicPr>
          <p:nvPr/>
        </p:nvPicPr>
        <p:blipFill rotWithShape="1">
          <a:blip r:embed="rId3"/>
          <a:stretch>
            <a:fillRect/>
          </a:stretch>
        </p:blipFill>
        <p:spPr>
          <a:xfrm>
            <a:off x="8544458" y="2781300"/>
            <a:ext cx="6544650" cy="6944832"/>
          </a:xfrm>
          <a:prstGeom prst="rect">
            <a:avLst/>
          </a:prstGeom>
        </p:spPr>
      </p:pic>
      <p:sp>
        <p:nvSpPr>
          <p:cNvPr id="18" name=""/>
          <p:cNvSpPr/>
          <p:nvPr/>
        </p:nvSpPr>
        <p:spPr>
          <a:xfrm>
            <a:off x="1175384" y="9805035"/>
            <a:ext cx="15937230" cy="367665"/>
          </a:xfrm>
          <a:prstGeom prst="rect">
            <a:avLst/>
          </a:prstGeom>
          <a:noFill/>
          <a:ln>
            <a:noFill/>
          </a:ln>
        </p:spPr>
        <p:txBody>
          <a:bodyPr wrap="square">
            <a:spAutoFit/>
          </a:bodyPr>
          <a:p>
            <a:pPr algn="l">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페이지 정보를 제작하여 각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페이지에 상품이 나오게끔 설정</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 상품의 정보에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delete_no</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가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인경우 표시가 안되고 전체 페이지 수량도 조절이 되게끔 설정</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endParaRPr>
          </a:p>
        </p:txBody>
      </p:sp>
    </p:spTree>
    <p:extLst>
      <p:ext uri="{BB962C8B-B14F-4D97-AF65-F5344CB8AC3E}">
        <p14:creationId xmlns:p14="http://schemas.microsoft.com/office/powerpoint/2010/main" val="60237626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pagination</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8" name=""/>
          <p:cNvSpPr/>
          <p:nvPr/>
        </p:nvSpPr>
        <p:spPr>
          <a:xfrm>
            <a:off x="1175384" y="9805035"/>
            <a:ext cx="15937230" cy="367665"/>
          </a:xfrm>
          <a:prstGeom prst="rect">
            <a:avLst/>
          </a:prstGeom>
          <a:noFill/>
          <a:ln>
            <a:noFill/>
          </a:ln>
        </p:spPr>
        <p:txBody>
          <a:bodyPr wrap="square">
            <a:spAutoFit/>
          </a:bodyPr>
          <a:p>
            <a:pPr algn="l">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페이지 정보를 제작하여 각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페이지에 상품이 나오게끔 설정</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 상품의 정보에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delete_no</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가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1</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인경우 표시가 안되고 전체 페이지 수량도 조절이 되게끔 설정</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endParaRPr>
          </a:p>
        </p:txBody>
      </p:sp>
      <p:pic>
        <p:nvPicPr>
          <p:cNvPr id="20" name=""/>
          <p:cNvPicPr>
            <a:picLocks noChangeAspect="1"/>
          </p:cNvPicPr>
          <p:nvPr/>
        </p:nvPicPr>
        <p:blipFill rotWithShape="1">
          <a:blip r:embed="rId2"/>
          <a:stretch>
            <a:fillRect/>
          </a:stretch>
        </p:blipFill>
        <p:spPr>
          <a:xfrm>
            <a:off x="3566148" y="2914339"/>
            <a:ext cx="5134691" cy="2229161"/>
          </a:xfrm>
          <a:prstGeom prst="rect">
            <a:avLst/>
          </a:prstGeom>
        </p:spPr>
      </p:pic>
      <p:pic>
        <p:nvPicPr>
          <p:cNvPr id="21" name=""/>
          <p:cNvPicPr>
            <a:picLocks noChangeAspect="1"/>
          </p:cNvPicPr>
          <p:nvPr/>
        </p:nvPicPr>
        <p:blipFill rotWithShape="1">
          <a:blip r:embed="rId3"/>
          <a:stretch>
            <a:fillRect/>
          </a:stretch>
        </p:blipFill>
        <p:spPr>
          <a:xfrm>
            <a:off x="8884897" y="2956920"/>
            <a:ext cx="5212103" cy="6225179"/>
          </a:xfrm>
          <a:prstGeom prst="rect">
            <a:avLst/>
          </a:prstGeom>
        </p:spPr>
      </p:pic>
      <p:pic>
        <p:nvPicPr>
          <p:cNvPr id="22" name=""/>
          <p:cNvPicPr>
            <a:picLocks noChangeAspect="1"/>
          </p:cNvPicPr>
          <p:nvPr/>
        </p:nvPicPr>
        <p:blipFill rotWithShape="1">
          <a:blip r:embed="rId4"/>
          <a:stretch>
            <a:fillRect/>
          </a:stretch>
        </p:blipFill>
        <p:spPr>
          <a:xfrm>
            <a:off x="5852148" y="5143500"/>
            <a:ext cx="2808097" cy="4001080"/>
          </a:xfrm>
          <a:prstGeom prst="rect">
            <a:avLst/>
          </a:prstGeom>
        </p:spPr>
      </p:pic>
    </p:spTree>
    <p:extLst>
      <p:ext uri="{BB962C8B-B14F-4D97-AF65-F5344CB8AC3E}">
        <p14:creationId xmlns:p14="http://schemas.microsoft.com/office/powerpoint/2010/main" val="201906468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ItemEdit</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1103991" y="2656479"/>
            <a:ext cx="6516009" cy="7135220"/>
          </a:xfrm>
          <a:prstGeom prst="rect">
            <a:avLst/>
          </a:prstGeom>
        </p:spPr>
      </p:pic>
      <p:pic>
        <p:nvPicPr>
          <p:cNvPr id="14" name=""/>
          <p:cNvPicPr>
            <a:picLocks noChangeAspect="1"/>
          </p:cNvPicPr>
          <p:nvPr/>
        </p:nvPicPr>
        <p:blipFill rotWithShape="1">
          <a:blip r:embed="rId3"/>
          <a:stretch>
            <a:fillRect/>
          </a:stretch>
        </p:blipFill>
        <p:spPr>
          <a:xfrm>
            <a:off x="8153400" y="2628900"/>
            <a:ext cx="5070845" cy="7183012"/>
          </a:xfrm>
          <a:prstGeom prst="rect">
            <a:avLst/>
          </a:prstGeom>
        </p:spPr>
      </p:pic>
      <p:sp>
        <p:nvSpPr>
          <p:cNvPr id="16" name="TextBox 6"/>
          <p:cNvSpPr txBox="1"/>
          <p:nvPr/>
        </p:nvSpPr>
        <p:spPr>
          <a:xfrm>
            <a:off x="10058400" y="1409700"/>
            <a:ext cx="4779584" cy="1322966"/>
          </a:xfrm>
          <a:prstGeom prst="rect">
            <a:avLst/>
          </a:prstGeom>
        </p:spPr>
        <p:txBody>
          <a:bodyPr lIns="0" tIns="0" rIns="0" bIns="0" anchor="t">
            <a:spAutoFit/>
          </a:bodyPr>
          <a:p>
            <a:pPr marL="0" indent="0" algn="l" defTabSz="914400" rtl="0" eaLnBrk="1" latinLnBrk="0" hangingPunct="1">
              <a:lnSpc>
                <a:spcPts val="10380"/>
              </a:lnSpc>
              <a:spcBef>
                <a:spcPct val="0"/>
              </a:spcBef>
              <a:spcAft>
                <a:spcPts val="0"/>
              </a:spcAft>
              <a:buNone/>
              <a:defRPr/>
            </a:pPr>
            <a:r>
              <a:rPr xmlns:mc="http://schemas.openxmlformats.org/markup-compatibility/2006" xmlns:hp="http://schemas.haansoft.com/office/presentation/8.0" kumimoji="0" lang="en-US" altLang="ko-KR" sz="5900" b="0" i="0" u="none" strike="noStrike" kern="1200" cap="none" spc="-370" normalizeH="0" baseline="0" mc:Ignorable="hp" hp:hslEmbossed="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Item list</a:t>
            </a:r>
            <a:endParaRPr xmlns:mc="http://schemas.openxmlformats.org/markup-compatibility/2006" xmlns:hp="http://schemas.haansoft.com/office/presentation/8.0" kumimoji="0" lang="en-US" altLang="ko-KR" sz="5900" b="0" i="0" u="none" strike="noStrike" kern="1200" cap="none" spc="-370" normalizeH="0" baseline="0" mc:Ignorable="hp" hp:hslEmbossed="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17" name=""/>
          <p:cNvSpPr/>
          <p:nvPr/>
        </p:nvSpPr>
        <p:spPr>
          <a:xfrm>
            <a:off x="762000" y="9791700"/>
            <a:ext cx="7162800" cy="360045"/>
          </a:xfrm>
          <a:prstGeom prst="rect">
            <a:avLst/>
          </a:prstGeom>
          <a:noFill/>
          <a:ln>
            <a:noFill/>
          </a:ln>
        </p:spPr>
        <p:txBody>
          <a:bodyPr wrap="square">
            <a:spAutoFit/>
          </a:bodyPr>
          <a:p>
            <a:pPr algn="l">
              <a:defRPr/>
            </a:pP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물품 정보를 갖고온 뒤에 정보에 새로운정보를 덮어쓰고 있습니다</a:t>
            </a:r>
            <a:r>
              <a:rPr xmlns:mc="http://schemas.openxmlformats.org/markup-compatibility/2006" xmlns:hp="http://schemas.haansoft.com/office/presentation/8.0" lang="en-US" altLang="ko-KR" sz="1800" b="0" i="0" strike="noStrike" mc:Ignorable="hp" hp:hslEmbossed="0">
                <a:solidFill>
                  <a:srgbClr val="000000">
                    <a:alpha val="100000"/>
                  </a:srgbClr>
                </a:solidFill>
                <a:latin typeface="Arial"/>
                <a:ea typeface="굴림"/>
              </a:rPr>
              <a:t>.</a:t>
            </a:r>
            <a:r>
              <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rPr>
              <a:t> </a:t>
            </a:r>
            <a:endParaRPr xmlns:mc="http://schemas.openxmlformats.org/markup-compatibility/2006" xmlns:hp="http://schemas.haansoft.com/office/presentation/8.0" lang="ko-KR" altLang="en-US" sz="1800" b="0" i="0" strike="noStrike" mc:Ignorable="hp" hp:hslEmbossed="0">
              <a:solidFill>
                <a:srgbClr val="000000">
                  <a:alpha val="100000"/>
                </a:srgbClr>
              </a:solidFill>
              <a:latin typeface="Arial"/>
              <a:ea typeface="굴림"/>
            </a:endParaRPr>
          </a:p>
        </p:txBody>
      </p:sp>
      <p:sp>
        <p:nvSpPr>
          <p:cNvPr id="18" name=""/>
          <p:cNvSpPr/>
          <p:nvPr/>
        </p:nvSpPr>
        <p:spPr>
          <a:xfrm>
            <a:off x="8382000" y="9791700"/>
            <a:ext cx="8763000" cy="360045"/>
          </a:xfrm>
          <a:prstGeom prst="rect">
            <a:avLst/>
          </a:prstGeom>
          <a:noFill/>
          <a:ln>
            <a:noFill/>
          </a:ln>
        </p:spPr>
        <p:txBody>
          <a:bodyPr wrap="square">
            <a:spAutoFit/>
          </a:bodyPr>
          <a:p>
            <a:pPr algn="l">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Arial"/>
                <a:ea typeface="굴림"/>
              </a:rPr>
              <a:t>페이지정보안에 각 아이템 정보를 등록한 뒤에 상품값들을 동기형식으로 불러옵니다</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rPr>
              <a:t>.</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Arial"/>
              <a:ea typeface="굴림"/>
            </a:endParaRPr>
          </a:p>
        </p:txBody>
      </p:sp>
      <p:pic>
        <p:nvPicPr>
          <p:cNvPr id="19" name=""/>
          <p:cNvPicPr>
            <a:picLocks noChangeAspect="1"/>
          </p:cNvPicPr>
          <p:nvPr/>
        </p:nvPicPr>
        <p:blipFill rotWithShape="1">
          <a:blip r:embed="rId4"/>
          <a:stretch>
            <a:fillRect/>
          </a:stretch>
        </p:blipFill>
        <p:spPr>
          <a:xfrm>
            <a:off x="13335000" y="2599248"/>
            <a:ext cx="4343400" cy="7192451"/>
          </a:xfrm>
          <a:prstGeom prst="rect">
            <a:avLst/>
          </a:prstGeom>
        </p:spPr>
      </p:pic>
    </p:spTree>
    <p:extLst>
      <p:ext uri="{BB962C8B-B14F-4D97-AF65-F5344CB8AC3E}">
        <p14:creationId xmlns:p14="http://schemas.microsoft.com/office/powerpoint/2010/main" val="193405609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UserInfo</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4" name=""/>
          <p:cNvSpPr/>
          <p:nvPr/>
        </p:nvSpPr>
        <p:spPr>
          <a:xfrm>
            <a:off x="685800" y="2933700"/>
            <a:ext cx="7497128" cy="2779395"/>
          </a:xfrm>
          <a:prstGeom prst="rect">
            <a:avLst/>
          </a:prstGeom>
          <a:noFill/>
          <a:ln>
            <a:noFill/>
          </a:ln>
        </p:spPr>
        <p:txBody>
          <a:bodyPr wrap="square">
            <a:spAutoFit/>
          </a:bodyPr>
          <a:p>
            <a:pPr algn="l">
              <a:defRPr/>
            </a:pPr>
            <a:r>
              <a:rPr xmlns:mc="http://schemas.openxmlformats.org/markup-compatibility/2006" xmlns:hp="http://schemas.haansoft.com/office/presentation/8.0" sz="2100" b="0" i="0" strike="noStrike" mc:Ignorable="hp" hp:hslEmbossed="0">
                <a:solidFill>
                  <a:srgbClr val="000000">
                    <a:alpha val="100000"/>
                  </a:srgbClr>
                </a:solidFill>
                <a:latin typeface="Arial"/>
                <a:ea typeface="굴림"/>
              </a:rPr>
              <a:t>관리자 인증</a:t>
            </a: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AsyncStorage에서 저장된userInfo를 확인하여, 로그인 및 관리자 권한을 체크합니다.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권한이 없으면Alert를 통해 오류 메시지를 보여주고, 홈 화면으로 이동합니다.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폼 입력 필드:물건 이름, 가격, 재고 수량, 설명, 이미지 URL을 입력받는 필드가 있습니다.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가격, 재고 수량 필드는keyboardType="numeric"을 설정하여 숫자만 입력받도록 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폼 제출:필수 항목이 비어 있을 경우 경고 메시지를 띄웁니다.폼 데이터를URLSearchParams형식으로 변환하여 서버에 전송합니다.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서버 응답에 따라 성공 시 물건 목록 화면으로 이동하거나 실패 시 오류 메시지를 표시합니다.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UI 구성:ScrollView로 화면을 감싸서 입력 폼이 화면을 넘어가도 스크롤이 가능하도록 합니다.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등록 버튼과 취소 버튼이 있으며, 취소 버튼을 클릭하면 이전 화면으로 돌아갑니다.</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주요 컴포넌트 및 라이브러리:TextInput: 사용자로부터 입력을 받는 필드</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a:p>
            <a:pPr algn="l">
              <a:defRPr/>
            </a:pPr>
            <a:r>
              <a:rPr xmlns:mc="http://schemas.openxmlformats.org/markup-compatibility/2006" xmlns:hp="http://schemas.haansoft.com/office/presentation/8.0" sz="1300" b="0" i="0" strike="noStrike" mc:Ignorable="hp" hp:hslEmbossed="0">
                <a:solidFill>
                  <a:srgbClr val="000000">
                    <a:alpha val="100000"/>
                  </a:srgbClr>
                </a:solidFill>
                <a:latin typeface="Arial"/>
                <a:ea typeface="굴림"/>
              </a:rPr>
              <a:t>TouchableOpacity: 버튼 클릭 이벤트를 처리Alert: 알림 창을 띄워 오류나 성공 메시지 표시AsyncStorage: 로컬 스토리지에서 사용자 정보 불러오기axios: 서버에 데이터 전송</a:t>
            </a:r>
            <a:endParaRPr xmlns:mc="http://schemas.openxmlformats.org/markup-compatibility/2006" xmlns:hp="http://schemas.haansoft.com/office/presentation/8.0" sz="1300" b="0" i="0" strike="noStrike" mc:Ignorable="hp" hp:hslEmbossed="0">
              <a:solidFill>
                <a:srgbClr val="000000">
                  <a:alpha val="100000"/>
                </a:srgbClr>
              </a:solidFill>
              <a:latin typeface="Arial"/>
              <a:ea typeface="굴림"/>
            </a:endParaRPr>
          </a:p>
        </p:txBody>
      </p:sp>
      <p:pic>
        <p:nvPicPr>
          <p:cNvPr id="15" name=""/>
          <p:cNvPicPr>
            <a:picLocks noChangeAspect="1"/>
          </p:cNvPicPr>
          <p:nvPr/>
        </p:nvPicPr>
        <p:blipFill rotWithShape="1">
          <a:blip r:embed="rId2"/>
          <a:stretch>
            <a:fillRect/>
          </a:stretch>
        </p:blipFill>
        <p:spPr>
          <a:xfrm>
            <a:off x="8628632" y="2247900"/>
            <a:ext cx="7297168" cy="7811590"/>
          </a:xfrm>
          <a:prstGeom prst="rect">
            <a:avLst/>
          </a:prstGeom>
        </p:spPr>
      </p:pic>
    </p:spTree>
    <p:extLst>
      <p:ext uri="{BB962C8B-B14F-4D97-AF65-F5344CB8AC3E}">
        <p14:creationId xmlns:p14="http://schemas.microsoft.com/office/powerpoint/2010/main" val="101688836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grpSp>
        <p:nvGrpSpPr>
          <p:cNvPr id="3" name="Group 3"/>
          <p:cNvGrpSpPr/>
          <p:nvPr/>
        </p:nvGrpSpPr>
        <p:grpSpPr>
          <a:xfrm rot="0">
            <a:off x="12132780" y="2561034"/>
            <a:ext cx="4670948" cy="6405637"/>
            <a:chOff x="0" y="0"/>
            <a:chExt cx="723652" cy="992401"/>
          </a:xfrm>
        </p:grpSpPr>
        <p:sp>
          <p:nvSpPr>
            <p:cNvPr id="4" name="Freeform 4"/>
            <p:cNvSpPr/>
            <p:nvPr/>
          </p:nvSpPr>
          <p:spPr>
            <a:xfrm>
              <a:off x="0" y="0"/>
              <a:ext cx="723652" cy="992401"/>
            </a:xfrm>
            <a:custGeom>
              <a:avLst/>
              <a:gdLst/>
              <a:rect l="l" t="t" r="r" b="b"/>
              <a:pathLst>
                <a:path w="723652" h="992401">
                  <a:moveTo>
                    <a:pt x="0" y="0"/>
                  </a:moveTo>
                  <a:lnTo>
                    <a:pt x="723652" y="0"/>
                  </a:lnTo>
                  <a:lnTo>
                    <a:pt x="723652" y="992401"/>
                  </a:lnTo>
                  <a:lnTo>
                    <a:pt x="0" y="992401"/>
                  </a:lnTo>
                  <a:close/>
                </a:path>
              </a:pathLst>
            </a:custGeom>
            <a:blipFill rotWithShape="1">
              <a:blip r:embed="rId2"/>
              <a:stretch>
                <a:fillRect l="-105040" r="-670"/>
              </a:stretch>
            </a:blipFill>
          </p:spPr>
        </p:sp>
      </p:grpSp>
      <p:grpSp>
        <p:nvGrpSpPr>
          <p:cNvPr id="5" name="Group 5"/>
          <p:cNvGrpSpPr/>
          <p:nvPr/>
        </p:nvGrpSpPr>
        <p:grpSpPr>
          <a:xfrm rot="0">
            <a:off x="7276465" y="2561034"/>
            <a:ext cx="4722298" cy="7725966"/>
            <a:chOff x="0" y="0"/>
            <a:chExt cx="731607" cy="1196954"/>
          </a:xfrm>
        </p:grpSpPr>
        <p:sp>
          <p:nvSpPr>
            <p:cNvPr id="6" name="Freeform 6"/>
            <p:cNvSpPr/>
            <p:nvPr/>
          </p:nvSpPr>
          <p:spPr>
            <a:xfrm>
              <a:off x="0" y="0"/>
              <a:ext cx="731607" cy="1196954"/>
            </a:xfrm>
            <a:custGeom>
              <a:avLst/>
              <a:gdLst/>
              <a:rect l="l" t="t" r="r" b="b"/>
              <a:pathLst>
                <a:path w="731607" h="1196954">
                  <a:moveTo>
                    <a:pt x="0" y="0"/>
                  </a:moveTo>
                  <a:lnTo>
                    <a:pt x="731607" y="0"/>
                  </a:lnTo>
                  <a:lnTo>
                    <a:pt x="731607" y="1196954"/>
                  </a:lnTo>
                  <a:lnTo>
                    <a:pt x="0" y="1196954"/>
                  </a:lnTo>
                  <a:close/>
                </a:path>
              </a:pathLst>
            </a:custGeom>
            <a:blipFill rotWithShape="1">
              <a:blip r:embed="rId3"/>
              <a:stretch>
                <a:fillRect t="-8700" r="-28050" b="-8700"/>
              </a:stretch>
            </a:blipFill>
          </p:spPr>
        </p:sp>
      </p:grpSp>
      <p:sp>
        <p:nvSpPr>
          <p:cNvPr id="7" name="TextBox 7"/>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443502" y="2182234"/>
            <a:ext cx="4779584" cy="1322966"/>
          </a:xfrm>
          <a:prstGeom prst="rect">
            <a:avLst/>
          </a:prstGeom>
        </p:spPr>
        <p:txBody>
          <a:bodyPr lIns="0" tIns="0" rIns="0" bIns="0" anchor="t">
            <a:spAutoFit/>
          </a:bodyPr>
          <a:lstStyle/>
          <a:p>
            <a:pPr algn="l">
              <a:lnSpc>
                <a:spcPts val="10380"/>
              </a:lnSpc>
              <a:defRPr/>
            </a:pPr>
            <a:r>
              <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Project</a:t>
            </a:r>
            <a:endPar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9" name="TextBox 9"/>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10" name="TextBox 10"/>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11" name="TextBox 11"/>
          <p:cNvSpPr txBox="1"/>
          <p:nvPr/>
        </p:nvSpPr>
        <p:spPr>
          <a:xfrm>
            <a:off x="4114800" y="2163184"/>
            <a:ext cx="1465036" cy="1380116"/>
          </a:xfrm>
          <a:prstGeom prst="rect">
            <a:avLst/>
          </a:prstGeom>
        </p:spPr>
        <p:txBody>
          <a:bodyPr lIns="0" tIns="0" rIns="0" bIns="0" anchor="t">
            <a:spAutoFit/>
          </a:bodyPr>
          <a:lstStyle/>
          <a:p>
            <a:pPr algn="l">
              <a:lnSpc>
                <a:spcPts val="10917"/>
              </a:lnSpc>
              <a:defRPr/>
            </a:pPr>
            <a:r>
              <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2</a:t>
            </a: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2" name="TextBox 12"/>
          <p:cNvSpPr txBox="1"/>
          <p:nvPr/>
        </p:nvSpPr>
        <p:spPr>
          <a:xfrm>
            <a:off x="1481602" y="4520822"/>
            <a:ext cx="4741484" cy="1063625"/>
          </a:xfrm>
          <a:prstGeom prst="rect">
            <a:avLst/>
          </a:prstGeom>
        </p:spPr>
        <p:txBody>
          <a:bodyPr lIns="0" tIns="0" rIns="0" bIns="0" anchor="t">
            <a:spAutoFit/>
          </a:bodyPr>
          <a:lstStyle/>
          <a:p>
            <a:pPr algn="l">
              <a:lnSpc>
                <a:spcPts val="2800"/>
              </a:lnSpc>
              <a:spcBef>
                <a:spcPct val="0"/>
              </a:spcBef>
              <a:defRPr/>
            </a:pPr>
            <a:r>
              <a:rPr lang="en-US" sz="2000" spc="-100">
                <a:solidFill>
                  <a:srgbClr val="121212"/>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000" spc="-100">
              <a:solidFill>
                <a:srgbClr val="121212"/>
              </a:solidFill>
              <a:latin typeface="Nanum Myeongjo"/>
              <a:ea typeface="Nanum Myeongjo"/>
              <a:cs typeface="Nanum Myeongjo"/>
              <a:sym typeface="Nanum Myeongjo"/>
            </a:endParaRPr>
          </a:p>
        </p:txBody>
      </p:sp>
      <p:sp>
        <p:nvSpPr>
          <p:cNvPr id="13" name="TextBox 13"/>
          <p:cNvSpPr txBox="1"/>
          <p:nvPr/>
        </p:nvSpPr>
        <p:spPr>
          <a:xfrm>
            <a:off x="1481602" y="3831212"/>
            <a:ext cx="4970459" cy="369313"/>
          </a:xfrm>
          <a:prstGeom prst="rect">
            <a:avLst/>
          </a:prstGeom>
        </p:spPr>
        <p:txBody>
          <a:bodyPr lIns="0" tIns="0" rIns="0" bIns="0" anchor="t">
            <a:spAutoFit/>
          </a:bodyPr>
          <a:lstStyle/>
          <a:p>
            <a:pPr algn="l">
              <a:lnSpc>
                <a:spcPts val="2940"/>
              </a:lnSpc>
              <a:defRPr/>
            </a:pPr>
            <a:r>
              <a:rPr lang="en-US" sz="2100" spc="-123">
                <a:solidFill>
                  <a:srgbClr val="121212"/>
                </a:solidFill>
                <a:latin typeface="Helvetica World"/>
                <a:ea typeface="Helvetica World"/>
                <a:cs typeface="Helvetica World"/>
                <a:sym typeface="Helvetica World"/>
              </a:rPr>
              <a:t>2025.1 ~ 2025.12</a:t>
            </a:r>
            <a:endParaRPr lang="en-US" sz="2100" spc="-123">
              <a:solidFill>
                <a:srgbClr val="121212"/>
              </a:solidFill>
              <a:latin typeface="Helvetica World"/>
              <a:ea typeface="Helvetica World"/>
              <a:cs typeface="Helvetica World"/>
              <a:sym typeface="Helvetica World"/>
            </a:endParaRPr>
          </a:p>
        </p:txBody>
      </p:sp>
      <p:sp>
        <p:nvSpPr>
          <p:cNvPr id="14" name="TextBox 14"/>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grpSp>
        <p:nvGrpSpPr>
          <p:cNvPr id="3" name="Group 3"/>
          <p:cNvGrpSpPr/>
          <p:nvPr/>
        </p:nvGrpSpPr>
        <p:grpSpPr>
          <a:xfrm rot="0">
            <a:off x="1481602" y="2561034"/>
            <a:ext cx="8844932" cy="7725966"/>
            <a:chOff x="0" y="0"/>
            <a:chExt cx="1370311" cy="1196954"/>
          </a:xfrm>
        </p:grpSpPr>
        <p:sp>
          <p:nvSpPr>
            <p:cNvPr id="4" name="Freeform 4"/>
            <p:cNvSpPr/>
            <p:nvPr/>
          </p:nvSpPr>
          <p:spPr>
            <a:xfrm>
              <a:off x="0" y="0"/>
              <a:ext cx="1370312" cy="1196954"/>
            </a:xfrm>
            <a:custGeom>
              <a:avLst/>
              <a:gdLst/>
              <a:rect l="l" t="t" r="r" b="b"/>
              <a:pathLst>
                <a:path w="1370312" h="1196954">
                  <a:moveTo>
                    <a:pt x="0" y="0"/>
                  </a:moveTo>
                  <a:lnTo>
                    <a:pt x="1370312" y="0"/>
                  </a:lnTo>
                  <a:lnTo>
                    <a:pt x="1370312" y="1196954"/>
                  </a:lnTo>
                  <a:lnTo>
                    <a:pt x="0" y="1196954"/>
                  </a:lnTo>
                  <a:close/>
                </a:path>
              </a:pathLst>
            </a:custGeom>
            <a:blipFill rotWithShape="1">
              <a:blip r:embed="rId2"/>
              <a:stretch>
                <a:fillRect t="-35920" b="-35920"/>
              </a:stretch>
            </a:blipFill>
          </p:spPr>
        </p:sp>
      </p:gr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1744691" y="2182234"/>
            <a:ext cx="4779584" cy="1322966"/>
          </a:xfrm>
          <a:prstGeom prst="rect">
            <a:avLst/>
          </a:prstGeom>
        </p:spPr>
        <p:txBody>
          <a:bodyPr lIns="0" tIns="0" rIns="0" bIns="0" anchor="t">
            <a:spAutoFit/>
          </a:bodyPr>
          <a:lstStyle/>
          <a:p>
            <a:pPr algn="l">
              <a:lnSpc>
                <a:spcPts val="10380"/>
              </a:lnSpc>
              <a:defRPr/>
            </a:pPr>
            <a:r>
              <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Project</a:t>
            </a:r>
            <a:endPar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4134483" y="2115559"/>
            <a:ext cx="1465036" cy="1380116"/>
          </a:xfrm>
          <a:prstGeom prst="rect">
            <a:avLst/>
          </a:prstGeom>
        </p:spPr>
        <p:txBody>
          <a:bodyPr lIns="0" tIns="0" rIns="0" bIns="0" anchor="t">
            <a:spAutoFit/>
          </a:bodyPr>
          <a:lstStyle/>
          <a:p>
            <a:pPr algn="l">
              <a:lnSpc>
                <a:spcPts val="10917"/>
              </a:lnSpc>
              <a:defRPr/>
            </a:pPr>
            <a:r>
              <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3</a:t>
            </a: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0" name="TextBox 10"/>
          <p:cNvSpPr txBox="1"/>
          <p:nvPr/>
        </p:nvSpPr>
        <p:spPr>
          <a:xfrm>
            <a:off x="11744691" y="4627155"/>
            <a:ext cx="4741484" cy="1063625"/>
          </a:xfrm>
          <a:prstGeom prst="rect">
            <a:avLst/>
          </a:prstGeom>
        </p:spPr>
        <p:txBody>
          <a:bodyPr lIns="0" tIns="0" rIns="0" bIns="0" anchor="t">
            <a:spAutoFit/>
          </a:bodyPr>
          <a:lstStyle/>
          <a:p>
            <a:pPr algn="l">
              <a:lnSpc>
                <a:spcPts val="2800"/>
              </a:lnSpc>
              <a:spcBef>
                <a:spcPct val="0"/>
              </a:spcBef>
              <a:defRPr/>
            </a:pPr>
            <a:r>
              <a:rPr lang="en-US" sz="2000" spc="-100">
                <a:solidFill>
                  <a:srgbClr val="121212"/>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000" spc="-100">
              <a:solidFill>
                <a:srgbClr val="121212"/>
              </a:solidFill>
              <a:latin typeface="Nanum Myeongjo"/>
              <a:ea typeface="Nanum Myeongjo"/>
              <a:cs typeface="Nanum Myeongjo"/>
              <a:sym typeface="Nanum Myeongjo"/>
            </a:endParaRPr>
          </a:p>
        </p:txBody>
      </p:sp>
      <p:sp>
        <p:nvSpPr>
          <p:cNvPr id="11" name="TextBox 11"/>
          <p:cNvSpPr txBox="1"/>
          <p:nvPr/>
        </p:nvSpPr>
        <p:spPr>
          <a:xfrm>
            <a:off x="11744691" y="3937545"/>
            <a:ext cx="4970459" cy="367755"/>
          </a:xfrm>
          <a:prstGeom prst="rect">
            <a:avLst/>
          </a:prstGeom>
        </p:spPr>
        <p:txBody>
          <a:bodyPr lIns="0" tIns="0" rIns="0" bIns="0" anchor="t">
            <a:spAutoFit/>
          </a:bodyPr>
          <a:lstStyle/>
          <a:p>
            <a:pPr algn="l">
              <a:lnSpc>
                <a:spcPts val="2940"/>
              </a:lnSpc>
              <a:defRPr/>
            </a:pPr>
            <a:r>
              <a:rPr lang="en-US" sz="2100" spc="-123">
                <a:solidFill>
                  <a:srgbClr val="121212"/>
                </a:solidFill>
                <a:latin typeface="Helvetica World"/>
                <a:ea typeface="Helvetica World"/>
                <a:cs typeface="Helvetica World"/>
                <a:sym typeface="Helvetica World"/>
              </a:rPr>
              <a:t>2025.1 ~ 2025.12</a:t>
            </a:r>
            <a:endParaRPr lang="en-US" sz="2100" spc="-123">
              <a:solidFill>
                <a:srgbClr val="121212"/>
              </a:solidFill>
              <a:latin typeface="Helvetica World"/>
              <a:ea typeface="Helvetica World"/>
              <a:cs typeface="Helvetica World"/>
              <a:sym typeface="Helvetica World"/>
            </a:endParaRPr>
          </a:p>
        </p:txBody>
      </p:sp>
      <p:sp>
        <p:nvSpPr>
          <p:cNvPr id="12" name="TextBox 12"/>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grpSp>
        <p:nvGrpSpPr>
          <p:cNvPr id="3" name="Group 3"/>
          <p:cNvGrpSpPr/>
          <p:nvPr/>
        </p:nvGrpSpPr>
        <p:grpSpPr>
          <a:xfrm rot="0">
            <a:off x="1481602" y="2561034"/>
            <a:ext cx="15322125" cy="4610595"/>
            <a:chOff x="0" y="0"/>
            <a:chExt cx="2165384" cy="651588"/>
          </a:xfrm>
        </p:grpSpPr>
        <p:sp>
          <p:nvSpPr>
            <p:cNvPr id="4" name="Freeform 4"/>
            <p:cNvSpPr/>
            <p:nvPr/>
          </p:nvSpPr>
          <p:spPr>
            <a:xfrm>
              <a:off x="0" y="0"/>
              <a:ext cx="2165384" cy="651588"/>
            </a:xfrm>
            <a:custGeom>
              <a:avLst/>
              <a:gdLst/>
              <a:rect l="l" t="t" r="r" b="b"/>
              <a:pathLst>
                <a:path w="2165384" h="651588">
                  <a:moveTo>
                    <a:pt x="0" y="0"/>
                  </a:moveTo>
                  <a:lnTo>
                    <a:pt x="2165384" y="0"/>
                  </a:lnTo>
                  <a:lnTo>
                    <a:pt x="2165384" y="651588"/>
                  </a:lnTo>
                  <a:lnTo>
                    <a:pt x="0" y="651588"/>
                  </a:lnTo>
                  <a:close/>
                </a:path>
              </a:pathLst>
            </a:custGeom>
            <a:blipFill rotWithShape="1">
              <a:blip r:embed="rId2"/>
              <a:stretch>
                <a:fillRect t="-83420" b="-38130"/>
              </a:stretch>
            </a:blipFill>
          </p:spPr>
        </p:sp>
      </p:gr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472077" y="7744535"/>
            <a:ext cx="2707897" cy="1323265"/>
          </a:xfrm>
          <a:prstGeom prst="rect">
            <a:avLst/>
          </a:prstGeom>
        </p:spPr>
        <p:txBody>
          <a:bodyPr lIns="0" tIns="0" rIns="0" bIns="0" anchor="t">
            <a:spAutoFit/>
          </a:bodyPr>
          <a:lstStyle/>
          <a:p>
            <a:pPr algn="l">
              <a:lnSpc>
                <a:spcPts val="10380"/>
              </a:lnSpc>
              <a:defRPr/>
            </a:pPr>
            <a:r>
              <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Project</a:t>
            </a:r>
            <a:endParaRPr lang="en-US" sz="7414"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3851984" y="7677860"/>
            <a:ext cx="1465036" cy="1380415"/>
          </a:xfrm>
          <a:prstGeom prst="rect">
            <a:avLst/>
          </a:prstGeom>
        </p:spPr>
        <p:txBody>
          <a:bodyPr lIns="0" tIns="0" rIns="0" bIns="0" anchor="t">
            <a:spAutoFit/>
          </a:bodyPr>
          <a:lstStyle/>
          <a:p>
            <a:pPr algn="l">
              <a:lnSpc>
                <a:spcPts val="10917"/>
              </a:lnSpc>
              <a:defRPr/>
            </a:pPr>
            <a:r>
              <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4</a:t>
            </a: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0" name="TextBox 10"/>
          <p:cNvSpPr txBox="1"/>
          <p:nvPr/>
        </p:nvSpPr>
        <p:spPr>
          <a:xfrm>
            <a:off x="5918239" y="8272929"/>
            <a:ext cx="10835012" cy="711200"/>
          </a:xfrm>
          <a:prstGeom prst="rect">
            <a:avLst/>
          </a:prstGeom>
        </p:spPr>
        <p:txBody>
          <a:bodyPr lIns="0" tIns="0" rIns="0" bIns="0" anchor="t">
            <a:spAutoFit/>
          </a:bodyPr>
          <a:lstStyle/>
          <a:p>
            <a:pPr algn="l">
              <a:lnSpc>
                <a:spcPts val="2800"/>
              </a:lnSpc>
              <a:spcBef>
                <a:spcPct val="0"/>
              </a:spcBef>
              <a:defRPr/>
            </a:pPr>
            <a:r>
              <a:rPr lang="en-US" sz="2000" spc="-100">
                <a:solidFill>
                  <a:srgbClr val="121212"/>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000" spc="-100">
              <a:solidFill>
                <a:srgbClr val="121212"/>
              </a:solidFill>
              <a:latin typeface="Nanum Myeongjo"/>
              <a:ea typeface="Nanum Myeongjo"/>
              <a:cs typeface="Nanum Myeongjo"/>
              <a:sym typeface="Nanum Myeongjo"/>
            </a:endParaRPr>
          </a:p>
        </p:txBody>
      </p:sp>
      <p:sp>
        <p:nvSpPr>
          <p:cNvPr id="11" name="TextBox 11"/>
          <p:cNvSpPr txBox="1"/>
          <p:nvPr/>
        </p:nvSpPr>
        <p:spPr>
          <a:xfrm>
            <a:off x="5918238" y="7839785"/>
            <a:ext cx="4970460" cy="370765"/>
          </a:xfrm>
          <a:prstGeom prst="rect">
            <a:avLst/>
          </a:prstGeom>
        </p:spPr>
        <p:txBody>
          <a:bodyPr lIns="0" tIns="0" rIns="0" bIns="0" anchor="t">
            <a:spAutoFit/>
          </a:bodyPr>
          <a:lstStyle/>
          <a:p>
            <a:pPr algn="l">
              <a:lnSpc>
                <a:spcPts val="2940"/>
              </a:lnSpc>
              <a:defRPr/>
            </a:pPr>
            <a:r>
              <a:rPr lang="en-US" sz="2100" spc="-123">
                <a:solidFill>
                  <a:srgbClr val="121212"/>
                </a:solidFill>
                <a:latin typeface="Helvetica World"/>
                <a:ea typeface="Helvetica World"/>
                <a:cs typeface="Helvetica World"/>
                <a:sym typeface="Helvetica World"/>
              </a:rPr>
              <a:t>2025.1 ~ 2025.12</a:t>
            </a:r>
            <a:endParaRPr lang="en-US" sz="2100" spc="-123">
              <a:solidFill>
                <a:srgbClr val="121212"/>
              </a:solidFill>
              <a:latin typeface="Helvetica World"/>
              <a:ea typeface="Helvetica World"/>
              <a:cs typeface="Helvetica World"/>
              <a:sym typeface="Helvetica World"/>
            </a:endParaRPr>
          </a:p>
        </p:txBody>
      </p:sp>
      <p:sp>
        <p:nvSpPr>
          <p:cNvPr id="12" name="TextBox 12"/>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72077" y="1283149"/>
            <a:ext cx="15331650" cy="0"/>
          </a:xfrm>
          <a:prstGeom prst="line">
            <a:avLst/>
          </a:prstGeom>
          <a:ln w="9525" cap="flat">
            <a:solidFill>
              <a:srgbClr val="000000"/>
            </a:solidFill>
            <a:prstDash val="solid"/>
            <a:headEnd w="sm" len="sm"/>
            <a:tailEnd w="sm" len="sm"/>
          </a:ln>
        </p:spPr>
      </p:sp>
      <p:sp>
        <p:nvSpPr>
          <p:cNvPr id="3" name="TextBox 3"/>
          <p:cNvSpPr txBox="1"/>
          <p:nvPr/>
        </p:nvSpPr>
        <p:spPr>
          <a:xfrm>
            <a:off x="2056518" y="6780706"/>
            <a:ext cx="1651083" cy="343994"/>
          </a:xfrm>
          <a:prstGeom prst="rect">
            <a:avLst/>
          </a:prstGeom>
        </p:spPr>
        <p:txBody>
          <a:bodyPr lIns="0" tIns="0" rIns="0" bIns="0" anchor="t">
            <a:spAutoFit/>
          </a:bodyPr>
          <a:lstStyle/>
          <a:p>
            <a:pPr algn="ctr">
              <a:lnSpc>
                <a:spcPts val="2800"/>
              </a:lnSpc>
              <a:defRPr/>
            </a:pPr>
            <a:r>
              <a:rPr lang="en-US" sz="2000" spc="-70">
                <a:solidFill>
                  <a:srgbClr val="000000"/>
                </a:solidFill>
                <a:latin typeface="Helvetica World"/>
                <a:ea typeface="Helvetica World"/>
                <a:cs typeface="Helvetica World"/>
                <a:sym typeface="Helvetica World"/>
              </a:rPr>
              <a:t>PHONE</a:t>
            </a:r>
            <a:endParaRPr lang="en-US" sz="2000" spc="-70">
              <a:solidFill>
                <a:srgbClr val="000000"/>
              </a:solidFill>
              <a:latin typeface="Helvetica World"/>
              <a:ea typeface="Helvetica World"/>
              <a:cs typeface="Helvetica World"/>
              <a:sym typeface="Helvetica World"/>
            </a:endParaRPr>
          </a:p>
        </p:txBody>
      </p:sp>
      <p:sp>
        <p:nvSpPr>
          <p:cNvPr id="4" name="TextBox 4"/>
          <p:cNvSpPr txBox="1"/>
          <p:nvPr/>
        </p:nvSpPr>
        <p:spPr>
          <a:xfrm>
            <a:off x="8318457" y="6780706"/>
            <a:ext cx="1651084" cy="343994"/>
          </a:xfrm>
          <a:prstGeom prst="rect">
            <a:avLst/>
          </a:prstGeom>
        </p:spPr>
        <p:txBody>
          <a:bodyPr lIns="0" tIns="0" rIns="0" bIns="0" anchor="t">
            <a:spAutoFit/>
          </a:bodyPr>
          <a:lstStyle/>
          <a:p>
            <a:pPr algn="ctr">
              <a:lnSpc>
                <a:spcPts val="2800"/>
              </a:lnSpc>
              <a:defRPr/>
            </a:pPr>
            <a:r>
              <a:rPr lang="en-US" sz="2000" spc="-70">
                <a:solidFill>
                  <a:srgbClr val="000000"/>
                </a:solidFill>
                <a:latin typeface="Helvetica World"/>
                <a:ea typeface="Helvetica World"/>
                <a:cs typeface="Helvetica World"/>
                <a:sym typeface="Helvetica World"/>
              </a:rPr>
              <a:t>EMAIL</a:t>
            </a:r>
            <a:endParaRPr lang="en-US" sz="2000" spc="-70">
              <a:solidFill>
                <a:srgbClr val="000000"/>
              </a:solidFill>
              <a:latin typeface="Helvetica World"/>
              <a:ea typeface="Helvetica World"/>
              <a:cs typeface="Helvetica World"/>
              <a:sym typeface="Helvetica World"/>
            </a:endParaRPr>
          </a:p>
        </p:txBody>
      </p:sp>
      <p:sp>
        <p:nvSpPr>
          <p:cNvPr id="5" name="TextBox 5"/>
          <p:cNvSpPr txBox="1"/>
          <p:nvPr/>
        </p:nvSpPr>
        <p:spPr>
          <a:xfrm>
            <a:off x="14638899" y="6780706"/>
            <a:ext cx="1651083" cy="343994"/>
          </a:xfrm>
          <a:prstGeom prst="rect">
            <a:avLst/>
          </a:prstGeom>
        </p:spPr>
        <p:txBody>
          <a:bodyPr lIns="0" tIns="0" rIns="0" bIns="0" anchor="t">
            <a:spAutoFit/>
          </a:bodyPr>
          <a:lstStyle/>
          <a:p>
            <a:pPr algn="ctr">
              <a:lnSpc>
                <a:spcPts val="2800"/>
              </a:lnSpc>
              <a:defRPr/>
            </a:pPr>
            <a:r>
              <a:rPr lang="en-US" sz="2000" spc="-70">
                <a:solidFill>
                  <a:srgbClr val="000000"/>
                </a:solidFill>
                <a:latin typeface="Helvetica World"/>
                <a:ea typeface="Helvetica World"/>
                <a:cs typeface="Helvetica World"/>
                <a:sym typeface="Helvetica World"/>
              </a:rPr>
              <a:t>SNS</a:t>
            </a:r>
            <a:endParaRPr lang="en-US" sz="2000" spc="-70">
              <a:solidFill>
                <a:srgbClr val="000000"/>
              </a:solidFill>
              <a:latin typeface="Helvetica World"/>
              <a:ea typeface="Helvetica World"/>
              <a:cs typeface="Helvetica World"/>
              <a:sym typeface="Helvetica World"/>
            </a:endParaRPr>
          </a:p>
        </p:txBody>
      </p:sp>
      <p:sp>
        <p:nvSpPr>
          <p:cNvPr id="6" name="TextBox 6"/>
          <p:cNvSpPr txBox="1"/>
          <p:nvPr/>
        </p:nvSpPr>
        <p:spPr>
          <a:xfrm>
            <a:off x="14125153" y="7392214"/>
            <a:ext cx="2678575" cy="494486"/>
          </a:xfrm>
          <a:prstGeom prst="rect">
            <a:avLst/>
          </a:prstGeom>
        </p:spPr>
        <p:txBody>
          <a:bodyPr lIns="0" tIns="0" rIns="0" bIns="0" anchor="t">
            <a:spAutoFit/>
          </a:bodyPr>
          <a:lstStyle/>
          <a:p>
            <a:pPr algn="ctr">
              <a:lnSpc>
                <a:spcPts val="3918"/>
              </a:lnSpc>
              <a:defRPr/>
            </a:pPr>
            <a:r>
              <a:rPr lang="en-US" sz="2799" u="sng" spc="-97">
                <a:solidFill>
                  <a:srgbClr val="000000"/>
                </a:solidFill>
                <a:latin typeface="Helvetica World"/>
                <a:ea typeface="Helvetica World"/>
                <a:cs typeface="Helvetica World"/>
                <a:sym typeface="Helvetica World"/>
              </a:rPr>
              <a:t>@reallygreatsite</a:t>
            </a:r>
            <a:endParaRPr lang="en-US" sz="2799" u="sng" spc="-97">
              <a:solidFill>
                <a:srgbClr val="000000"/>
              </a:solidFill>
              <a:latin typeface="Helvetica World"/>
              <a:ea typeface="Helvetica World"/>
              <a:cs typeface="Helvetica World"/>
              <a:sym typeface="Helvetica World"/>
            </a:endParaRPr>
          </a:p>
        </p:txBody>
      </p:sp>
      <p:sp>
        <p:nvSpPr>
          <p:cNvPr id="7" name="TextBox 7"/>
          <p:cNvSpPr txBox="1"/>
          <p:nvPr/>
        </p:nvSpPr>
        <p:spPr>
          <a:xfrm>
            <a:off x="1472077" y="7392214"/>
            <a:ext cx="2819964" cy="494486"/>
          </a:xfrm>
          <a:prstGeom prst="rect">
            <a:avLst/>
          </a:prstGeom>
        </p:spPr>
        <p:txBody>
          <a:bodyPr lIns="0" tIns="0" rIns="0" bIns="0" anchor="t">
            <a:spAutoFit/>
          </a:bodyPr>
          <a:lstStyle/>
          <a:p>
            <a:pPr algn="ctr">
              <a:lnSpc>
                <a:spcPts val="3918"/>
              </a:lnSpc>
              <a:defRPr/>
            </a:pPr>
            <a:r>
              <a:rPr lang="en-US" sz="2799" u="sng" spc="-97">
                <a:solidFill>
                  <a:srgbClr val="000000"/>
                </a:solidFill>
                <a:latin typeface="Helvetica World"/>
                <a:ea typeface="Helvetica World"/>
                <a:cs typeface="Helvetica World"/>
                <a:sym typeface="Helvetica World"/>
              </a:rPr>
              <a:t>+123-456-7890</a:t>
            </a:r>
            <a:endParaRPr lang="en-US" sz="2799" u="sng" spc="-97">
              <a:solidFill>
                <a:srgbClr val="000000"/>
              </a:solidFill>
              <a:latin typeface="Helvetica World"/>
              <a:ea typeface="Helvetica World"/>
              <a:cs typeface="Helvetica World"/>
              <a:sym typeface="Helvetica World"/>
            </a:endParaRPr>
          </a:p>
        </p:txBody>
      </p:sp>
      <p:sp>
        <p:nvSpPr>
          <p:cNvPr id="8" name="TextBox 8"/>
          <p:cNvSpPr txBox="1"/>
          <p:nvPr/>
        </p:nvSpPr>
        <p:spPr>
          <a:xfrm>
            <a:off x="6761302" y="7365679"/>
            <a:ext cx="4765396" cy="492446"/>
          </a:xfrm>
          <a:prstGeom prst="rect">
            <a:avLst/>
          </a:prstGeom>
        </p:spPr>
        <p:txBody>
          <a:bodyPr lIns="0" tIns="0" rIns="0" bIns="0" anchor="t">
            <a:spAutoFit/>
          </a:bodyPr>
          <a:lstStyle/>
          <a:p>
            <a:pPr algn="ctr">
              <a:lnSpc>
                <a:spcPts val="3918"/>
              </a:lnSpc>
              <a:defRPr/>
            </a:pPr>
            <a:r>
              <a:rPr lang="en-US" sz="2799" u="sng" spc="-97">
                <a:solidFill>
                  <a:srgbClr val="000000"/>
                </a:solidFill>
                <a:latin typeface="Helvetica World"/>
                <a:ea typeface="Helvetica World"/>
                <a:cs typeface="Helvetica World"/>
                <a:sym typeface="Helvetica World"/>
              </a:rPr>
              <a:t>hello@reallygreatsite.com</a:t>
            </a:r>
            <a:endParaRPr lang="en-US" sz="2799" u="sng" spc="-97">
              <a:solidFill>
                <a:srgbClr val="000000"/>
              </a:solidFill>
              <a:latin typeface="Helvetica World"/>
              <a:ea typeface="Helvetica World"/>
              <a:cs typeface="Helvetica World"/>
              <a:sym typeface="Helvetica World"/>
            </a:endParaRPr>
          </a:p>
        </p:txBody>
      </p:sp>
      <p:sp>
        <p:nvSpPr>
          <p:cNvPr id="9" name="TextBox 9"/>
          <p:cNvSpPr txBox="1"/>
          <p:nvPr/>
        </p:nvSpPr>
        <p:spPr>
          <a:xfrm>
            <a:off x="7835467" y="3829266"/>
            <a:ext cx="2617064" cy="961809"/>
          </a:xfrm>
          <a:prstGeom prst="rect">
            <a:avLst/>
          </a:prstGeom>
        </p:spPr>
        <p:txBody>
          <a:bodyPr lIns="0" tIns="0" rIns="0" bIns="0" anchor="t">
            <a:spAutoFit/>
          </a:bodyPr>
          <a:lstStyle/>
          <a:p>
            <a:pPr algn="ctr">
              <a:lnSpc>
                <a:spcPts val="7561"/>
              </a:lnSpc>
              <a:spcBef>
                <a:spcPct val="0"/>
              </a:spcBef>
              <a:defRPr/>
            </a:pPr>
            <a:r>
              <a:rPr lang="en-US" sz="5401" b="1" spc="831">
                <a:solidFill>
                  <a:srgbClr val="000000"/>
                </a:solidFill>
                <a:latin typeface="Nanum Myeongjo Bold"/>
                <a:ea typeface="Nanum Myeongjo Bold"/>
                <a:cs typeface="Nanum Myeongjo Bold"/>
                <a:sym typeface="Nanum Myeongjo Bold"/>
              </a:rPr>
              <a:t>이수진</a:t>
            </a:r>
            <a:endParaRPr lang="en-US" sz="5401" b="1" spc="831">
              <a:solidFill>
                <a:srgbClr val="000000"/>
              </a:solidFill>
              <a:latin typeface="Nanum Myeongjo Bold"/>
              <a:ea typeface="Nanum Myeongjo Bold"/>
              <a:cs typeface="Nanum Myeongjo Bold"/>
              <a:sym typeface="Nanum Myeongjo Bold"/>
            </a:endParaRPr>
          </a:p>
        </p:txBody>
      </p:sp>
      <p:sp>
        <p:nvSpPr>
          <p:cNvPr id="10" name="TextBox 10"/>
          <p:cNvSpPr txBox="1"/>
          <p:nvPr/>
        </p:nvSpPr>
        <p:spPr>
          <a:xfrm>
            <a:off x="6211114" y="2285119"/>
            <a:ext cx="5865772" cy="1601081"/>
          </a:xfrm>
          <a:prstGeom prst="rect">
            <a:avLst/>
          </a:prstGeom>
        </p:spPr>
        <p:txBody>
          <a:bodyPr lIns="0" tIns="0" rIns="0" bIns="0" anchor="t">
            <a:spAutoFit/>
          </a:bodyPr>
          <a:lstStyle/>
          <a:p>
            <a:pPr algn="ctr">
              <a:lnSpc>
                <a:spcPts val="12739"/>
              </a:lnSpc>
              <a:defRPr/>
            </a:pPr>
            <a:r>
              <a:rPr lang="en-US" sz="9099" i="1" spc="-454">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Contact</a:t>
            </a:r>
            <a:endParaRPr lang="en-US" sz="9099" i="1" spc="-454">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9689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TextBox 2"/>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3" name="TextBox 3"/>
          <p:cNvSpPr txBox="1"/>
          <p:nvPr/>
        </p:nvSpPr>
        <p:spPr>
          <a:xfrm>
            <a:off x="12344401" y="6656249"/>
            <a:ext cx="4526004" cy="1601926"/>
          </a:xfrm>
          <a:prstGeom prst="rect">
            <a:avLst/>
          </a:prstGeom>
        </p:spPr>
        <p:txBody>
          <a:bodyPr lIns="0" tIns="0" rIns="0" bIns="0" anchor="t">
            <a:spAutoFit/>
          </a:bodyPr>
          <a:lstStyle/>
          <a:p>
            <a:pPr algn="l">
              <a:lnSpc>
                <a:spcPts val="12739"/>
              </a:lnSpc>
              <a:defRPr/>
            </a:pPr>
            <a:r>
              <a:rPr lang="en-US" sz="9099" i="1" spc="-454">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rPr>
              <a:t>Work </a:t>
            </a:r>
            <a:endParaRPr lang="en-US" sz="9099" i="1" spc="-454">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4" name="TextBox 4"/>
          <p:cNvSpPr txBox="1"/>
          <p:nvPr/>
        </p:nvSpPr>
        <p:spPr>
          <a:xfrm>
            <a:off x="8610600" y="7665741"/>
            <a:ext cx="8212176" cy="1602084"/>
          </a:xfrm>
          <a:prstGeom prst="rect">
            <a:avLst/>
          </a:prstGeom>
        </p:spPr>
        <p:txBody>
          <a:bodyPr lIns="0" tIns="0" rIns="0" bIns="0" anchor="t">
            <a:spAutoFit/>
          </a:bodyPr>
          <a:lstStyle/>
          <a:p>
            <a:pPr algn="r">
              <a:lnSpc>
                <a:spcPts val="12739"/>
              </a:lnSpc>
              <a:defRPr/>
            </a:pPr>
            <a:r>
              <a:rPr lang="en-US" sz="9099" spc="-454">
                <a:solidFill>
                  <a:srgbClr val="000000"/>
                </a:solidFill>
                <a:latin typeface="Noto Serif Display ExtraCondensed"/>
                <a:ea typeface="Noto Serif Display ExtraCondensed"/>
                <a:cs typeface="Noto Serif Display ExtraCondensed"/>
                <a:sym typeface="Noto Serif Display ExtraCondensed"/>
              </a:rPr>
              <a:t>EXPERIENCE</a:t>
            </a:r>
            <a:endParaRPr lang="en-US" sz="9099" spc="-454">
              <a:solidFill>
                <a:srgbClr val="000000"/>
              </a:solidFill>
              <a:latin typeface="Noto Serif Display ExtraCondensed"/>
              <a:ea typeface="Noto Serif Display ExtraCondensed"/>
              <a:cs typeface="Noto Serif Display ExtraCondensed"/>
              <a:sym typeface="Noto Serif Display ExtraCondensed"/>
            </a:endParaRPr>
          </a:p>
        </p:txBody>
      </p:sp>
      <p:sp>
        <p:nvSpPr>
          <p:cNvPr id="5" name="TextBox 5"/>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055756" y="922815"/>
            <a:ext cx="2197268" cy="382110"/>
          </a:xfrm>
          <a:prstGeom prst="rect">
            <a:avLst/>
          </a:prstGeom>
        </p:spPr>
        <p:txBody>
          <a:bodyPr lIns="0" tIns="0" rIns="0" bIns="0" anchor="t">
            <a:spAutoFit/>
          </a:bodyPr>
          <a:lstStyle/>
          <a:p>
            <a:pPr algn="ctr">
              <a:lnSpc>
                <a:spcPts val="3080"/>
              </a:lnSpc>
              <a:defRPr/>
            </a:pPr>
            <a:r>
              <a:rPr lang="en-US" sz="2200" b="1" spc="-110">
                <a:solidFill>
                  <a:srgbClr val="000000"/>
                </a:solidFill>
                <a:latin typeface="Helvetica World Bold"/>
                <a:ea typeface="Helvetica World Bold"/>
                <a:cs typeface="Helvetica World Bold"/>
                <a:sym typeface="Helvetica World Bold"/>
              </a:rPr>
              <a:t>Work Experience</a:t>
            </a:r>
            <a:endParaRPr lang="en-US" sz="2200" b="1" spc="-110">
              <a:solidFill>
                <a:srgbClr val="000000"/>
              </a:solidFill>
              <a:latin typeface="Helvetica World Bold"/>
              <a:ea typeface="Helvetica World Bold"/>
              <a:cs typeface="Helvetica World Bold"/>
              <a:sym typeface="Helvetica World Bold"/>
            </a:endParaRPr>
          </a:p>
        </p:txBody>
      </p:sp>
      <p:sp>
        <p:nvSpPr>
          <p:cNvPr id="7" name="AutoShape 7"/>
          <p:cNvSpPr/>
          <p:nvPr/>
        </p:nvSpPr>
        <p:spPr>
          <a:xfrm>
            <a:off x="1481602" y="1173322"/>
            <a:ext cx="6423717" cy="0"/>
          </a:xfrm>
          <a:prstGeom prst="line">
            <a:avLst/>
          </a:prstGeom>
          <a:ln w="9525" cap="flat">
            <a:solidFill>
              <a:srgbClr val="000000"/>
            </a:solidFill>
            <a:prstDash val="solid"/>
            <a:headEnd w="sm" len="sm"/>
            <a:tailEnd w="sm" len="sm"/>
          </a:ln>
        </p:spPr>
      </p:sp>
      <p:sp>
        <p:nvSpPr>
          <p:cNvPr id="8" name="TextBox 8"/>
          <p:cNvSpPr txBox="1"/>
          <p:nvPr/>
        </p:nvSpPr>
        <p:spPr>
          <a:xfrm>
            <a:off x="1500652" y="3610780"/>
            <a:ext cx="4091218" cy="561170"/>
          </a:xfrm>
          <a:prstGeom prst="rect">
            <a:avLst/>
          </a:prstGeom>
        </p:spPr>
        <p:txBody>
          <a:bodyPr lIns="0" tIns="0" rIns="0" bIns="0" anchor="t">
            <a:spAutoFit/>
          </a:bodyPr>
          <a:lstStyle/>
          <a:p>
            <a:pPr algn="l">
              <a:lnSpc>
                <a:spcPts val="4445"/>
              </a:lnSpc>
              <a:defRPr/>
            </a:pPr>
            <a:r>
              <a:rPr lang="en-US" sz="3003" i="1">
                <a:solidFill>
                  <a:srgbClr val="000000"/>
                </a:solidFill>
                <a:latin typeface="Noto Serif Display ExtraCondensed Italics"/>
                <a:ea typeface="Noto Serif Display ExtraCondensed Italics"/>
                <a:cs typeface="Noto Serif Display ExtraCondensed Italics"/>
                <a:sym typeface="Noto Serif Display ExtraCondensed Italics"/>
              </a:rPr>
              <a:t>2020. 4 ~ 2022. 10</a:t>
            </a:r>
            <a:endParaRPr lang="en-US" sz="3003" i="1">
              <a:solidFill>
                <a:srgbClr val="000000"/>
              </a:solidFill>
              <a:latin typeface="Noto Serif Display ExtraCondensed Italics"/>
              <a:ea typeface="Noto Serif Display ExtraCondensed Italics"/>
              <a:cs typeface="Noto Serif Display ExtraCondensed Italics"/>
              <a:sym typeface="Noto Serif Display ExtraCondensed Italics"/>
            </a:endParaRPr>
          </a:p>
        </p:txBody>
      </p:sp>
      <p:sp>
        <p:nvSpPr>
          <p:cNvPr id="9" name="TextBox 9"/>
          <p:cNvSpPr txBox="1"/>
          <p:nvPr/>
        </p:nvSpPr>
        <p:spPr>
          <a:xfrm>
            <a:off x="1500652" y="6675299"/>
            <a:ext cx="4091218" cy="554176"/>
          </a:xfrm>
          <a:prstGeom prst="rect">
            <a:avLst/>
          </a:prstGeom>
        </p:spPr>
        <p:txBody>
          <a:bodyPr lIns="0" tIns="0" rIns="0" bIns="0" anchor="t">
            <a:spAutoFit/>
          </a:bodyPr>
          <a:lstStyle/>
          <a:p>
            <a:pPr algn="l">
              <a:lnSpc>
                <a:spcPts val="4445"/>
              </a:lnSpc>
              <a:defRPr/>
            </a:pPr>
            <a:r>
              <a:rPr lang="en-US" sz="3003" i="1">
                <a:solidFill>
                  <a:srgbClr val="000000"/>
                </a:solidFill>
                <a:latin typeface="Noto Serif Display ExtraCondensed Italics"/>
                <a:ea typeface="Noto Serif Display ExtraCondensed Italics"/>
                <a:cs typeface="Noto Serif Display ExtraCondensed Italics"/>
                <a:sym typeface="Noto Serif Display ExtraCondensed Italics"/>
              </a:rPr>
              <a:t>2020. 4 ~ 2022. 10</a:t>
            </a:r>
            <a:endParaRPr lang="en-US" sz="3003" i="1">
              <a:solidFill>
                <a:srgbClr val="000000"/>
              </a:solidFill>
              <a:latin typeface="Noto Serif Display ExtraCondensed Italics"/>
              <a:ea typeface="Noto Serif Display ExtraCondensed Italics"/>
              <a:cs typeface="Noto Serif Display ExtraCondensed Italics"/>
              <a:sym typeface="Noto Serif Display ExtraCondensed Italics"/>
            </a:endParaRPr>
          </a:p>
        </p:txBody>
      </p:sp>
      <p:sp>
        <p:nvSpPr>
          <p:cNvPr id="10" name="TextBox 10"/>
          <p:cNvSpPr txBox="1"/>
          <p:nvPr/>
        </p:nvSpPr>
        <p:spPr>
          <a:xfrm>
            <a:off x="1500652" y="4138029"/>
            <a:ext cx="5262818" cy="595896"/>
          </a:xfrm>
          <a:prstGeom prst="rect">
            <a:avLst/>
          </a:prstGeom>
        </p:spPr>
        <p:txBody>
          <a:bodyPr lIns="0" tIns="0" rIns="0" bIns="0" anchor="t">
            <a:spAutoFit/>
          </a:bodyPr>
          <a:lstStyle/>
          <a:p>
            <a:pPr algn="l">
              <a:lnSpc>
                <a:spcPts val="4736"/>
              </a:lnSpc>
              <a:defRPr/>
            </a:pPr>
            <a:r>
              <a:rPr lang="en-US" sz="3200" b="1" spc="-44">
                <a:solidFill>
                  <a:srgbClr val="000000"/>
                </a:solidFill>
                <a:latin typeface="Nanum Myeongjo Bold"/>
                <a:ea typeface="Nanum Myeongjo Bold"/>
                <a:cs typeface="Nanum Myeongjo Bold"/>
                <a:sym typeface="Nanum Myeongjo Bold"/>
              </a:rPr>
              <a:t>reallygreatsite 회사 | 과장</a:t>
            </a:r>
            <a:endParaRPr lang="en-US" sz="3200" b="1" spc="-44">
              <a:solidFill>
                <a:srgbClr val="000000"/>
              </a:solidFill>
              <a:latin typeface="Nanum Myeongjo Bold"/>
              <a:ea typeface="Nanum Myeongjo Bold"/>
              <a:cs typeface="Nanum Myeongjo Bold"/>
              <a:sym typeface="Nanum Myeongjo Bold"/>
            </a:endParaRPr>
          </a:p>
        </p:txBody>
      </p:sp>
      <p:sp>
        <p:nvSpPr>
          <p:cNvPr id="11" name="TextBox 11"/>
          <p:cNvSpPr txBox="1"/>
          <p:nvPr/>
        </p:nvSpPr>
        <p:spPr>
          <a:xfrm>
            <a:off x="1500652" y="7202548"/>
            <a:ext cx="5262818" cy="598427"/>
          </a:xfrm>
          <a:prstGeom prst="rect">
            <a:avLst/>
          </a:prstGeom>
        </p:spPr>
        <p:txBody>
          <a:bodyPr lIns="0" tIns="0" rIns="0" bIns="0" anchor="t">
            <a:spAutoFit/>
          </a:bodyPr>
          <a:lstStyle/>
          <a:p>
            <a:pPr algn="l">
              <a:lnSpc>
                <a:spcPts val="4736"/>
              </a:lnSpc>
              <a:defRPr/>
            </a:pPr>
            <a:r>
              <a:rPr lang="en-US" sz="3200" b="1" spc="-44">
                <a:solidFill>
                  <a:srgbClr val="000000"/>
                </a:solidFill>
                <a:latin typeface="Nanum Myeongjo Bold"/>
                <a:ea typeface="Nanum Myeongjo Bold"/>
                <a:cs typeface="Nanum Myeongjo Bold"/>
                <a:sym typeface="Nanum Myeongjo Bold"/>
              </a:rPr>
              <a:t>reallygreatsite 회사 | 대리</a:t>
            </a:r>
            <a:endParaRPr lang="en-US" sz="3200" b="1" spc="-44">
              <a:solidFill>
                <a:srgbClr val="000000"/>
              </a:solidFill>
              <a:latin typeface="Nanum Myeongjo Bold"/>
              <a:ea typeface="Nanum Myeongjo Bold"/>
              <a:cs typeface="Nanum Myeongjo Bold"/>
              <a:sym typeface="Nanum Myeongjo Bold"/>
            </a:endParaRPr>
          </a:p>
        </p:txBody>
      </p:sp>
      <p:sp>
        <p:nvSpPr>
          <p:cNvPr id="12" name="TextBox 12"/>
          <p:cNvSpPr txBox="1"/>
          <p:nvPr/>
        </p:nvSpPr>
        <p:spPr>
          <a:xfrm>
            <a:off x="1481602" y="5184763"/>
            <a:ext cx="7662398" cy="787412"/>
          </a:xfrm>
          <a:prstGeom prst="rect">
            <a:avLst/>
          </a:prstGeom>
        </p:spPr>
        <p:txBody>
          <a:bodyPr lIns="0" tIns="0" rIns="0" bIns="0" anchor="t">
            <a:spAutoFit/>
          </a:bodyPr>
          <a:lstStyle/>
          <a:p>
            <a:pPr algn="l">
              <a:lnSpc>
                <a:spcPts val="3079"/>
              </a:lnSpc>
              <a:defRPr/>
            </a:pPr>
            <a:r>
              <a:rPr lang="en-US" sz="2199" spc="-109">
                <a:solidFill>
                  <a:srgbClr val="000000"/>
                </a:solidFill>
                <a:latin typeface="Nanum Myeongjo"/>
                <a:ea typeface="Nanum Myeongjo"/>
                <a:cs typeface="Nanum Myeongjo"/>
                <a:sym typeface="Nanum Myeongjo"/>
              </a:rPr>
              <a:t>프로젝트 참여, 다양한 성과</a:t>
            </a:r>
            <a:endParaRPr lang="en-US" sz="2199" spc="-109">
              <a:solidFill>
                <a:srgbClr val="000000"/>
              </a:solidFill>
              <a:latin typeface="Nanum Myeongjo"/>
              <a:ea typeface="Nanum Myeongjo"/>
              <a:cs typeface="Nanum Myeongjo"/>
              <a:sym typeface="Nanum Myeongjo"/>
            </a:endParaRPr>
          </a:p>
          <a:p>
            <a:pPr algn="l">
              <a:lnSpc>
                <a:spcPts val="3079"/>
              </a:lnSpc>
              <a:spcBef>
                <a:spcPct val="0"/>
              </a:spcBef>
              <a:defRPr/>
            </a:pPr>
            <a:r>
              <a:rPr lang="en-US" sz="2199" spc="-109">
                <a:solidFill>
                  <a:srgbClr val="000000"/>
                </a:solidFill>
                <a:latin typeface="Nanum Myeongjo"/>
                <a:ea typeface="Nanum Myeongjo"/>
                <a:cs typeface="Nanum Myeongjo"/>
                <a:sym typeface="Nanum Myeongjo"/>
              </a:rPr>
              <a:t>프로젝트 참여, 다양한 성과</a:t>
            </a:r>
            <a:endParaRPr lang="en-US" sz="2199" spc="-109">
              <a:solidFill>
                <a:srgbClr val="000000"/>
              </a:solidFill>
              <a:latin typeface="Nanum Myeongjo"/>
              <a:ea typeface="Nanum Myeongjo"/>
              <a:cs typeface="Nanum Myeongjo"/>
              <a:sym typeface="Nanum Myeongjo"/>
            </a:endParaRPr>
          </a:p>
        </p:txBody>
      </p:sp>
      <p:sp>
        <p:nvSpPr>
          <p:cNvPr id="13" name="TextBox 13"/>
          <p:cNvSpPr txBox="1"/>
          <p:nvPr/>
        </p:nvSpPr>
        <p:spPr>
          <a:xfrm>
            <a:off x="1481602" y="8249281"/>
            <a:ext cx="7662398" cy="789944"/>
          </a:xfrm>
          <a:prstGeom prst="rect">
            <a:avLst/>
          </a:prstGeom>
        </p:spPr>
        <p:txBody>
          <a:bodyPr lIns="0" tIns="0" rIns="0" bIns="0" anchor="t">
            <a:spAutoFit/>
          </a:bodyPr>
          <a:lstStyle/>
          <a:p>
            <a:pPr algn="l">
              <a:lnSpc>
                <a:spcPts val="3079"/>
              </a:lnSpc>
              <a:defRPr/>
            </a:pPr>
            <a:r>
              <a:rPr lang="en-US" sz="2199" spc="-109">
                <a:solidFill>
                  <a:srgbClr val="000000"/>
                </a:solidFill>
                <a:latin typeface="Nanum Myeongjo"/>
                <a:ea typeface="Nanum Myeongjo"/>
                <a:cs typeface="Nanum Myeongjo"/>
                <a:sym typeface="Nanum Myeongjo"/>
              </a:rPr>
              <a:t>프로젝트 참여, 다양한 성과</a:t>
            </a:r>
            <a:endParaRPr lang="en-US" sz="2199" spc="-109">
              <a:solidFill>
                <a:srgbClr val="000000"/>
              </a:solidFill>
              <a:latin typeface="Nanum Myeongjo"/>
              <a:ea typeface="Nanum Myeongjo"/>
              <a:cs typeface="Nanum Myeongjo"/>
              <a:sym typeface="Nanum Myeongjo"/>
            </a:endParaRPr>
          </a:p>
          <a:p>
            <a:pPr algn="l">
              <a:lnSpc>
                <a:spcPts val="3079"/>
              </a:lnSpc>
              <a:spcBef>
                <a:spcPct val="0"/>
              </a:spcBef>
              <a:defRPr/>
            </a:pPr>
            <a:r>
              <a:rPr lang="en-US" sz="2199" spc="-109">
                <a:solidFill>
                  <a:srgbClr val="000000"/>
                </a:solidFill>
                <a:latin typeface="Nanum Myeongjo"/>
                <a:ea typeface="Nanum Myeongjo"/>
                <a:cs typeface="Nanum Myeongjo"/>
                <a:sym typeface="Nanum Myeongjo"/>
              </a:rPr>
              <a:t>프로젝트 참여, 다양한 성과</a:t>
            </a:r>
            <a:endParaRPr lang="en-US" sz="2199" spc="-109">
              <a:solidFill>
                <a:srgbClr val="000000"/>
              </a:solidFill>
              <a:latin typeface="Nanum Myeongjo"/>
              <a:ea typeface="Nanum Myeongjo"/>
              <a:cs typeface="Nanum Myeongjo"/>
              <a:sym typeface="Nanum Myeongjo"/>
            </a:endParaRPr>
          </a:p>
        </p:txBody>
      </p:sp>
      <p:sp>
        <p:nvSpPr>
          <p:cNvPr id="14" name="TextBox 14"/>
          <p:cNvSpPr txBox="1"/>
          <p:nvPr/>
        </p:nvSpPr>
        <p:spPr>
          <a:xfrm>
            <a:off x="15791615" y="922815"/>
            <a:ext cx="1012113" cy="382270"/>
          </a:xfrm>
          <a:prstGeom prst="rect">
            <a:avLst/>
          </a:prstGeom>
        </p:spPr>
        <p:txBody>
          <a:bodyPr lIns="0" tIns="0" rIns="0" bIns="0" anchor="t">
            <a:spAutoFit/>
          </a:bodyPr>
          <a:lstStyle/>
          <a:p>
            <a:pPr algn="r">
              <a:lnSpc>
                <a:spcPts val="3080"/>
              </a:lnSpc>
              <a:defRPr/>
            </a:pPr>
            <a:r>
              <a:rPr lang="en-US" sz="2200" spc="-110">
                <a:solidFill>
                  <a:srgbClr val="000000">
                    <a:alpha val="35690"/>
                  </a:srgbClr>
                </a:solidFill>
                <a:latin typeface="Helvetica World"/>
                <a:ea typeface="Helvetica World"/>
                <a:cs typeface="Helvetica World"/>
                <a:sym typeface="Helvetica World"/>
              </a:rPr>
              <a:t>Projects</a:t>
            </a:r>
            <a:endParaRPr lang="en-US" sz="2200" spc="-110">
              <a:solidFill>
                <a:srgbClr val="000000">
                  <a:alpha val="35690"/>
                </a:srgbClr>
              </a:solidFill>
              <a:latin typeface="Helvetica World"/>
              <a:ea typeface="Helvetica World"/>
              <a:cs typeface="Helvetica World"/>
              <a:sym typeface="Helvetica Wor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rect l="l" t="t" r="r" b="b"/>
            <a:pathLst>
              <a:path w="18288000" h="10287000">
                <a:moveTo>
                  <a:pt x="0" y="0"/>
                </a:moveTo>
                <a:lnTo>
                  <a:pt x="18288000" y="0"/>
                </a:lnTo>
                <a:lnTo>
                  <a:pt x="18288000" y="10287000"/>
                </a:lnTo>
                <a:lnTo>
                  <a:pt x="0" y="10287000"/>
                </a:lnTo>
                <a:lnTo>
                  <a:pt x="0" y="0"/>
                </a:lnTo>
                <a:close/>
              </a:path>
            </a:pathLst>
          </a:custGeom>
          <a:blipFill rotWithShape="1">
            <a:blip r:embed="rId2"/>
            <a:stretch>
              <a:fillRect t="-9220" b="-9220"/>
            </a:stretch>
          </a:blipFill>
        </p:spPr>
      </p:sp>
      <p:sp>
        <p:nvSpPr>
          <p:cNvPr id="3" name="TextBox 3"/>
          <p:cNvSpPr txBox="1"/>
          <p:nvPr/>
        </p:nvSpPr>
        <p:spPr>
          <a:xfrm>
            <a:off x="5015940" y="2762720"/>
            <a:ext cx="8256120" cy="2276005"/>
          </a:xfrm>
          <a:prstGeom prst="rect">
            <a:avLst/>
          </a:prstGeom>
        </p:spPr>
        <p:txBody>
          <a:bodyPr lIns="0" tIns="0" rIns="0" bIns="0" anchor="t">
            <a:spAutoFit/>
          </a:bodyPr>
          <a:lstStyle/>
          <a:p>
            <a:pPr algn="ctr">
              <a:lnSpc>
                <a:spcPts val="17931"/>
              </a:lnSpc>
              <a:defRPr/>
            </a:pPr>
            <a:r>
              <a:rPr lang="en-US" altLang="ko-KR" sz="12807" i="1" spc="-640">
                <a:solidFill>
                  <a:srgbClr val="ffffff"/>
                </a:solidFill>
                <a:latin typeface="Noto Serif Display ExtraCondensed Thin Italics"/>
                <a:ea typeface="Noto Serif Display ExtraCondensed Thin Italics"/>
                <a:cs typeface="Noto Serif Display ExtraCondensed Thin Italics"/>
                <a:sym typeface="Noto Serif Display ExtraCondensed Thin Italics"/>
              </a:rPr>
              <a:t>Controller</a:t>
            </a:r>
            <a:endParaRPr lang="en-US" altLang="ko-KR" sz="12807" i="1" spc="-640">
              <a:solidFill>
                <a:srgbClr val="ffffff"/>
              </a:solidFill>
              <a:latin typeface="Noto Serif Display ExtraCondensed Thin Italics"/>
              <a:ea typeface="Noto Serif Display ExtraCondensed Thin Italics"/>
              <a:cs typeface="Noto Serif Display ExtraCondensed Thin Italics"/>
              <a:sym typeface="Noto Serif Display ExtraCondensed Thin Italics"/>
            </a:endParaRPr>
          </a:p>
        </p:txBody>
      </p:sp>
      <p:sp>
        <p:nvSpPr>
          <p:cNvPr id="4" name="TextBox 4"/>
          <p:cNvSpPr txBox="1"/>
          <p:nvPr/>
        </p:nvSpPr>
        <p:spPr>
          <a:xfrm>
            <a:off x="5340142" y="5243574"/>
            <a:ext cx="7607716" cy="804801"/>
          </a:xfrm>
          <a:prstGeom prst="rect">
            <a:avLst/>
          </a:prstGeom>
        </p:spPr>
        <p:txBody>
          <a:bodyPr lIns="0" tIns="0" rIns="0" bIns="0" anchor="t">
            <a:spAutoFit/>
          </a:bodyPr>
          <a:lstStyle/>
          <a:p>
            <a:pPr algn="ctr">
              <a:lnSpc>
                <a:spcPts val="3218"/>
              </a:lnSpc>
              <a:spcBef>
                <a:spcPct val="0"/>
              </a:spcBef>
              <a:defRPr/>
            </a:pPr>
            <a:r>
              <a:rPr lang="en-US" sz="2299" spc="-114">
                <a:solidFill>
                  <a:srgbClr val="ffffff"/>
                </a:solidFill>
                <a:latin typeface="Nanum Myeongjo"/>
                <a:ea typeface="Nanum Myeongjo"/>
                <a:cs typeface="Nanum Myeongjo"/>
                <a:sym typeface="Nanum Myeongjo"/>
              </a:rPr>
              <a:t>Lorem ipsum dolor sit amet, consectetur adipiscing elit, sed do eiusmod tempor incididunt ut labore et dolore magna aliqua. </a:t>
            </a:r>
            <a:endParaRPr lang="en-US" sz="2299" spc="-114">
              <a:solidFill>
                <a:srgbClr val="ffffff"/>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Config</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9"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3" name=""/>
          <p:cNvPicPr>
            <a:picLocks noChangeAspect="1"/>
          </p:cNvPicPr>
          <p:nvPr/>
        </p:nvPicPr>
        <p:blipFill rotWithShape="1">
          <a:blip r:embed="rId2"/>
          <a:stretch>
            <a:fillRect/>
          </a:stretch>
        </p:blipFill>
        <p:spPr>
          <a:xfrm>
            <a:off x="8000999" y="1657103"/>
            <a:ext cx="9372601" cy="2381497"/>
          </a:xfrm>
          <a:prstGeom prst="rect">
            <a:avLst/>
          </a:prstGeom>
        </p:spPr>
      </p:pic>
      <p:pic>
        <p:nvPicPr>
          <p:cNvPr id="14" name=""/>
          <p:cNvPicPr>
            <a:picLocks noChangeAspect="1"/>
          </p:cNvPicPr>
          <p:nvPr/>
        </p:nvPicPr>
        <p:blipFill rotWithShape="1">
          <a:blip r:embed="rId3"/>
          <a:stretch>
            <a:fillRect/>
          </a:stretch>
        </p:blipFill>
        <p:spPr>
          <a:xfrm>
            <a:off x="7990153" y="4343400"/>
            <a:ext cx="9459645" cy="4782100"/>
          </a:xfrm>
          <a:prstGeom prst="rect">
            <a:avLst/>
          </a:prstGeom>
        </p:spPr>
      </p:pic>
      <p:sp>
        <p:nvSpPr>
          <p:cNvPr id="15" name="TextBox 11"/>
          <p:cNvSpPr txBox="1"/>
          <p:nvPr/>
        </p:nvSpPr>
        <p:spPr>
          <a:xfrm>
            <a:off x="1354516" y="2638425"/>
            <a:ext cx="4741484" cy="6400800"/>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GlobalConfig 클래스는 CORS 설정에서 사용할 상수 값을 정의합니다.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ALLOWED_ORIGIN은 클라이언트가 요청을 보낼 수 있는 허용된 출처를 지정합니다.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SERVER_IP는 서버의 IP 주소를 나타내며, 필요에 따라 다른 설정에서 사용될 수 있습니다.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lang="en-US" altLang="ko-KR" sz="2000" spc="-100">
                <a:solidFill>
                  <a:srgbClr val="121212"/>
                </a:solidFill>
                <a:latin typeface="Nanum Myeongjo"/>
                <a:ea typeface="Nanum Myeongjo"/>
                <a:cs typeface="Nanum Myeongjo"/>
                <a:sym typeface="Nanum Myeongjo"/>
              </a:rPr>
              <a:t>- </a:t>
            </a:r>
            <a:r>
              <a:rPr lang="ko-KR" altLang="en-US" sz="2000" spc="-100">
                <a:solidFill>
                  <a:srgbClr val="121212"/>
                </a:solidFill>
                <a:latin typeface="Nanum Myeongjo"/>
                <a:ea typeface="Nanum Myeongjo"/>
                <a:cs typeface="Nanum Myeongjo"/>
                <a:sym typeface="Nanum Myeongjo"/>
              </a:rPr>
              <a:t>WebConfig 클래스는 Spring MVC의 CORS 설정을 구성합니다.</a:t>
            </a:r>
            <a:endParaRPr lang="ko-KR" altLang="en-US" sz="2000" spc="-10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lang="ko-KR" altLang="en-US" sz="2000" spc="-10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lang="en-US" altLang="ko-KR" sz="2000" spc="-100">
                <a:solidFill>
                  <a:srgbClr val="121212"/>
                </a:solidFill>
                <a:latin typeface="Nanum Myeongjo"/>
                <a:ea typeface="Nanum Myeongjo"/>
                <a:cs typeface="Nanum Myeongjo"/>
                <a:sym typeface="Nanum Myeongjo"/>
              </a:rPr>
              <a:t>-</a:t>
            </a:r>
            <a:r>
              <a:rPr lang="ko-KR" altLang="en-US" sz="2000" spc="-100">
                <a:solidFill>
                  <a:srgbClr val="121212"/>
                </a:solidFill>
                <a:latin typeface="Nanum Myeongjo"/>
                <a:ea typeface="Nanum Myeongjo"/>
                <a:cs typeface="Nanum Myeongjo"/>
                <a:sym typeface="Nanum Myeongjo"/>
              </a:rPr>
              <a:t> addCorsMappings 메서드는 CORS 요청을 처리하기 위한 규칙을 정의합니다.</a:t>
            </a:r>
            <a:endParaRPr lang="ko-KR" altLang="en-US" sz="2000" spc="-10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lang="ko-KR" altLang="en-US" sz="2000" spc="-10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lang="en-US" altLang="ko-KR" sz="2000" spc="-100">
                <a:solidFill>
                  <a:srgbClr val="121212"/>
                </a:solidFill>
                <a:latin typeface="Nanum Myeongjo"/>
                <a:ea typeface="Nanum Myeongjo"/>
                <a:cs typeface="Nanum Myeongjo"/>
                <a:sym typeface="Nanum Myeongjo"/>
              </a:rPr>
              <a:t>-</a:t>
            </a:r>
            <a:r>
              <a:rPr lang="ko-KR" altLang="en-US" sz="2000" spc="-100">
                <a:solidFill>
                  <a:srgbClr val="121212"/>
                </a:solidFill>
                <a:latin typeface="Nanum Myeongjo"/>
                <a:ea typeface="Nanum Myeongjo"/>
                <a:cs typeface="Nanum Myeongjo"/>
                <a:sym typeface="Nanum Myeongjo"/>
              </a:rPr>
              <a:t> 이 설정은 클라이언트가 서버에 요청을 보낼 때 보안상의 이유로 필요한 규칙을 설정합니다.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6379784" cy="1322966"/>
          </a:xfrm>
          <a:prstGeom prst="rect">
            <a:avLst/>
          </a:prstGeom>
        </p:spPr>
        <p:txBody>
          <a:bodyPr wrap="square"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BoardController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pic>
        <p:nvPicPr>
          <p:cNvPr id="17" name=""/>
          <p:cNvPicPr>
            <a:picLocks noChangeAspect="1"/>
          </p:cNvPicPr>
          <p:nvPr/>
        </p:nvPicPr>
        <p:blipFill rotWithShape="1">
          <a:blip r:embed="rId2"/>
          <a:stretch>
            <a:fillRect/>
          </a:stretch>
        </p:blipFill>
        <p:spPr>
          <a:xfrm>
            <a:off x="1412742" y="2599741"/>
            <a:ext cx="4683257" cy="3572459"/>
          </a:xfrm>
          <a:prstGeom prst="rect">
            <a:avLst/>
          </a:prstGeom>
        </p:spPr>
      </p:pic>
      <p:pic>
        <p:nvPicPr>
          <p:cNvPr id="18" name=""/>
          <p:cNvPicPr>
            <a:picLocks noChangeAspect="1"/>
          </p:cNvPicPr>
          <p:nvPr/>
        </p:nvPicPr>
        <p:blipFill rotWithShape="1">
          <a:blip r:embed="rId3"/>
          <a:stretch>
            <a:fillRect/>
          </a:stretch>
        </p:blipFill>
        <p:spPr>
          <a:xfrm>
            <a:off x="1417763" y="6346036"/>
            <a:ext cx="4678236" cy="3788563"/>
          </a:xfrm>
          <a:prstGeom prst="rect">
            <a:avLst/>
          </a:prstGeom>
        </p:spPr>
      </p:pic>
      <p:pic>
        <p:nvPicPr>
          <p:cNvPr id="19" name=""/>
          <p:cNvPicPr>
            <a:picLocks noChangeAspect="1"/>
          </p:cNvPicPr>
          <p:nvPr/>
        </p:nvPicPr>
        <p:blipFill rotWithShape="1">
          <a:blip r:embed="rId4"/>
          <a:stretch>
            <a:fillRect/>
          </a:stretch>
        </p:blipFill>
        <p:spPr>
          <a:xfrm>
            <a:off x="6477000" y="2622095"/>
            <a:ext cx="4419600" cy="3550105"/>
          </a:xfrm>
          <a:prstGeom prst="rect">
            <a:avLst/>
          </a:prstGeom>
        </p:spPr>
      </p:pic>
      <p:pic>
        <p:nvPicPr>
          <p:cNvPr id="20" name=""/>
          <p:cNvPicPr>
            <a:picLocks noChangeAspect="1"/>
          </p:cNvPicPr>
          <p:nvPr/>
        </p:nvPicPr>
        <p:blipFill rotWithShape="1">
          <a:blip r:embed="rId5"/>
          <a:stretch>
            <a:fillRect/>
          </a:stretch>
        </p:blipFill>
        <p:spPr>
          <a:xfrm>
            <a:off x="6470224" y="6324600"/>
            <a:ext cx="4426376" cy="3772474"/>
          </a:xfrm>
          <a:prstGeom prst="rect">
            <a:avLst/>
          </a:prstGeom>
        </p:spPr>
      </p:pic>
      <p:sp>
        <p:nvSpPr>
          <p:cNvPr id="21" name="TextBox 11"/>
          <p:cNvSpPr txBox="1"/>
          <p:nvPr/>
        </p:nvSpPr>
        <p:spPr>
          <a:xfrm>
            <a:off x="12192000" y="2619374"/>
            <a:ext cx="4741484" cy="4257676"/>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BoardController 클래스는 게시판 관련 요청을 처리합니다.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이 클래스는 게시글 목록 조회, 게시글 읽기, 작성, 수정, 삭제, 댓글 작성 및 삭제 등의 기능을 제공합니다.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각 메서드는 HTTP 요청을 처리하고, 서비스 계층을 호출하여 비즈니스 로직을 수행한 후,</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결과를 클라이언트에게 응답합니다. 세션을 통해 로그인 정보를 관리하며,</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권한 체크를 통해 사용자의 접근을 제어합니다.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ece3"/>
        </a:solidFill>
      </p:bgPr>
    </p:bg>
    <p:spTree>
      <p:nvGrpSpPr>
        <p:cNvPr id="1" name=""/>
        <p:cNvGrpSpPr/>
        <p:nvPr/>
      </p:nvGrpSpPr>
      <p:grpSpPr>
        <a:xfrm>
          <a:off x="0" y="0"/>
          <a:ext cx="0" cy="0"/>
          <a:chOff x="0" y="0"/>
          <a:chExt cx="0" cy="0"/>
        </a:xfrm>
      </p:grpSpPr>
      <p:sp>
        <p:nvSpPr>
          <p:cNvPr id="2" name="AutoShape 2"/>
          <p:cNvSpPr/>
          <p:nvPr/>
        </p:nvSpPr>
        <p:spPr>
          <a:xfrm>
            <a:off x="1481602" y="1173322"/>
            <a:ext cx="6423717" cy="0"/>
          </a:xfrm>
          <a:prstGeom prst="line">
            <a:avLst/>
          </a:prstGeom>
          <a:ln w="9525" cap="flat">
            <a:solidFill>
              <a:srgbClr val="000000"/>
            </a:solidFill>
            <a:prstDash val="solid"/>
            <a:headEnd w="sm" len="sm"/>
            <a:tailEnd w="sm" len="sm"/>
          </a:ln>
        </p:spPr>
      </p:sp>
      <p:sp>
        <p:nvSpPr>
          <p:cNvPr id="5" name="TextBox 5"/>
          <p:cNvSpPr txBox="1"/>
          <p:nvPr/>
        </p:nvSpPr>
        <p:spPr>
          <a:xfrm>
            <a:off x="9000042" y="922815"/>
            <a:ext cx="1326493" cy="382270"/>
          </a:xfrm>
          <a:prstGeom prst="rect">
            <a:avLst/>
          </a:prstGeom>
        </p:spPr>
        <p:txBody>
          <a:bodyPr lIns="0" tIns="0" rIns="0" bIns="0" anchor="t">
            <a:spAutoFit/>
          </a:bodyPr>
          <a:lstStyle/>
          <a:p>
            <a:pPr algn="ctr">
              <a:lnSpc>
                <a:spcPts val="3080"/>
              </a:lnSpc>
              <a:defRPr/>
            </a:pPr>
            <a:r>
              <a:rPr lang="en-US" sz="2200" spc="-110">
                <a:solidFill>
                  <a:srgbClr val="000000">
                    <a:alpha val="35690"/>
                  </a:srgbClr>
                </a:solidFill>
                <a:latin typeface="Helvetica World"/>
                <a:ea typeface="Helvetica World"/>
                <a:cs typeface="Helvetica World"/>
                <a:sym typeface="Helvetica World"/>
              </a:rPr>
              <a:t>About me</a:t>
            </a:r>
            <a:endParaRPr lang="en-US" sz="2200" spc="-110">
              <a:solidFill>
                <a:srgbClr val="000000">
                  <a:alpha val="35690"/>
                </a:srgbClr>
              </a:solidFill>
              <a:latin typeface="Helvetica World"/>
              <a:ea typeface="Helvetica World"/>
              <a:cs typeface="Helvetica World"/>
              <a:sym typeface="Helvetica World"/>
            </a:endParaRPr>
          </a:p>
        </p:txBody>
      </p:sp>
      <p:sp>
        <p:nvSpPr>
          <p:cNvPr id="6" name="TextBox 6"/>
          <p:cNvSpPr txBox="1"/>
          <p:nvPr/>
        </p:nvSpPr>
        <p:spPr>
          <a:xfrm>
            <a:off x="1316416" y="1420234"/>
            <a:ext cx="4779584" cy="1322966"/>
          </a:xfrm>
          <a:prstGeom prst="rect">
            <a:avLst/>
          </a:prstGeom>
        </p:spPr>
        <p:txBody>
          <a:bodyPr lIns="0" tIns="0" rIns="0" bIns="0" anchor="t">
            <a:spAutoFit/>
          </a:bodyPr>
          <a:lstStyle/>
          <a:p>
            <a:pPr algn="l">
              <a:lnSpc>
                <a:spcPts val="10380"/>
              </a:lnSpc>
              <a:defRPr/>
            </a:pPr>
            <a:r>
              <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rPr>
              <a:t>HomeController</a:t>
            </a:r>
            <a:endParaRPr lang="en-US" altLang="ko-KR" sz="5900" spc="-370">
              <a:solidFill>
                <a:srgbClr val="000000"/>
              </a:solidFill>
              <a:latin typeface="Noto Serif Display ExtraCondensed Extra-Light"/>
              <a:ea typeface="Noto Serif Display ExtraCondensed Extra-Light"/>
              <a:cs typeface="Noto Serif Display ExtraCondensed Extra-Light"/>
              <a:sym typeface="Noto Serif Display ExtraCondensed Extra-Light"/>
            </a:endParaRPr>
          </a:p>
        </p:txBody>
      </p:sp>
      <p:sp>
        <p:nvSpPr>
          <p:cNvPr id="7" name="TextBox 7"/>
          <p:cNvSpPr txBox="1"/>
          <p:nvPr/>
        </p:nvSpPr>
        <p:spPr>
          <a:xfrm>
            <a:off x="11092035" y="922815"/>
            <a:ext cx="1305313"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Education</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8" name="TextBox 8"/>
          <p:cNvSpPr txBox="1"/>
          <p:nvPr/>
        </p:nvSpPr>
        <p:spPr>
          <a:xfrm>
            <a:off x="13055756" y="922815"/>
            <a:ext cx="2197268" cy="382270"/>
          </a:xfrm>
          <a:prstGeom prst="rect">
            <a:avLst/>
          </a:prstGeom>
        </p:spPr>
        <p:txBody>
          <a:bodyPr lIns="0" tIns="0" rIns="0" bIns="0" anchor="t">
            <a:spAutoFit/>
          </a:bodyPr>
          <a:lstStyle/>
          <a:p>
            <a:pPr marL="0" lvl="0" indent="0" algn="ctr">
              <a:lnSpc>
                <a:spcPts val="3080"/>
              </a:lnSpc>
              <a:spcBef>
                <a:spcPct val="0"/>
              </a:spcBef>
              <a:defRPr/>
            </a:pPr>
            <a:r>
              <a:rPr lang="en-US" sz="2200" u="none" strike="noStrike" spc="-110">
                <a:solidFill>
                  <a:srgbClr val="000000">
                    <a:alpha val="35690"/>
                  </a:srgbClr>
                </a:solidFill>
                <a:latin typeface="Helvetica World"/>
                <a:ea typeface="Helvetica World"/>
                <a:cs typeface="Helvetica World"/>
                <a:sym typeface="Helvetica World"/>
              </a:rPr>
              <a:t>Work Experience</a:t>
            </a:r>
            <a:endParaRPr lang="en-US" sz="2200" u="none" strike="noStrike" spc="-110">
              <a:solidFill>
                <a:srgbClr val="000000">
                  <a:alpha val="35690"/>
                </a:srgbClr>
              </a:solidFill>
              <a:latin typeface="Helvetica World"/>
              <a:ea typeface="Helvetica World"/>
              <a:cs typeface="Helvetica World"/>
              <a:sym typeface="Helvetica World"/>
            </a:endParaRPr>
          </a:p>
        </p:txBody>
      </p:sp>
      <p:sp>
        <p:nvSpPr>
          <p:cNvPr id="9" name="TextBox 9"/>
          <p:cNvSpPr txBox="1"/>
          <p:nvPr/>
        </p:nvSpPr>
        <p:spPr>
          <a:xfrm>
            <a:off x="15774499" y="922815"/>
            <a:ext cx="1029228" cy="382110"/>
          </a:xfrm>
          <a:prstGeom prst="rect">
            <a:avLst/>
          </a:prstGeom>
        </p:spPr>
        <p:txBody>
          <a:bodyPr lIns="0" tIns="0" rIns="0" bIns="0" anchor="t">
            <a:spAutoFit/>
          </a:bodyPr>
          <a:lstStyle/>
          <a:p>
            <a:pPr algn="r">
              <a:lnSpc>
                <a:spcPts val="3080"/>
              </a:lnSpc>
              <a:defRPr/>
            </a:pPr>
            <a:r>
              <a:rPr lang="en-US" sz="2200" b="1" spc="-110">
                <a:solidFill>
                  <a:srgbClr val="000000"/>
                </a:solidFill>
                <a:latin typeface="Helvetica World Bold"/>
                <a:ea typeface="Helvetica World Bold"/>
                <a:cs typeface="Helvetica World Bold"/>
                <a:sym typeface="Helvetica World Bold"/>
              </a:rPr>
              <a:t>Projects</a:t>
            </a:r>
            <a:endParaRPr lang="en-US" sz="2200" b="1" spc="-110">
              <a:solidFill>
                <a:srgbClr val="000000"/>
              </a:solidFill>
              <a:latin typeface="Helvetica World Bold"/>
              <a:ea typeface="Helvetica World Bold"/>
              <a:cs typeface="Helvetica World Bold"/>
              <a:sym typeface="Helvetica World Bold"/>
            </a:endParaRPr>
          </a:p>
        </p:txBody>
      </p:sp>
      <p:sp>
        <p:nvSpPr>
          <p:cNvPr id="10" name="TextBox 10"/>
          <p:cNvSpPr txBox="1"/>
          <p:nvPr/>
        </p:nvSpPr>
        <p:spPr>
          <a:xfrm>
            <a:off x="3833294" y="2115559"/>
            <a:ext cx="1465036" cy="1380116"/>
          </a:xfrm>
          <a:prstGeom prst="rect">
            <a:avLst/>
          </a:prstGeom>
        </p:spPr>
        <p:txBody>
          <a:bodyPr lIns="0" tIns="0" rIns="0" bIns="0" anchor="t">
            <a:spAutoFit/>
          </a:bodyPr>
          <a:lstStyle/>
          <a:p>
            <a:pPr algn="l">
              <a:lnSpc>
                <a:spcPts val="10917"/>
              </a:lnSpc>
              <a:defRPr/>
            </a:pPr>
            <a:endParaRPr lang="en-US" sz="7376" i="1">
              <a:solidFill>
                <a:srgbClr val="000000"/>
              </a:solidFill>
              <a:latin typeface="Noto Serif Display ExtraCondensed Extra-Light Italics"/>
              <a:ea typeface="Noto Serif Display ExtraCondensed Extra-Light Italics"/>
              <a:cs typeface="Noto Serif Display ExtraCondensed Extra-Light Italics"/>
              <a:sym typeface="Noto Serif Display ExtraCondensed Extra-Light Italics"/>
            </a:endParaRPr>
          </a:p>
        </p:txBody>
      </p:sp>
      <p:sp>
        <p:nvSpPr>
          <p:cNvPr id="15" name="TextBox 11"/>
          <p:cNvSpPr txBox="1"/>
          <p:nvPr/>
        </p:nvSpPr>
        <p:spPr>
          <a:xfrm>
            <a:off x="1354516" y="3276600"/>
            <a:ext cx="4741484" cy="3200400"/>
          </a:xfrm>
          <a:prstGeom prst="rect">
            <a:avLst/>
          </a:prstGeom>
        </p:spPr>
        <p:txBody>
          <a:bodyPr lIns="0" tIns="0" rIns="0" bIns="0" anchor="t">
            <a:spAutoFit/>
          </a:bodyPr>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HomeController 클래스는 애플리케이션의 </a:t>
            </a:r>
            <a:b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b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홈 페이지 요청을 처리합니다.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a:t>
            </a: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H</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ome 메서드는 클라이언트의 로케일에 따라 서버 시간을 포맷하여 모델에 추가하고, </a:t>
            </a:r>
            <a:b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b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홈 페이지를 반환합니다.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a:p>
            <a:pPr marL="0" indent="0" algn="l" defTabSz="914400" rtl="0" eaLnBrk="1" latinLnBrk="0" hangingPunct="1">
              <a:lnSpc>
                <a:spcPts val="2800"/>
              </a:lnSpc>
              <a:spcBef>
                <a:spcPct val="0"/>
              </a:spcBef>
              <a:spcAft>
                <a:spcPts val="0"/>
              </a:spcAft>
              <a:buNone/>
              <a:defRPr/>
            </a:pPr>
            <a: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t>-</a:t>
            </a: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 이 클래스는 주로 애플리케이션의 </a:t>
            </a:r>
            <a:br>
              <a:rPr xmlns:mc="http://schemas.openxmlformats.org/markup-compatibility/2006" xmlns:hp="http://schemas.haansoft.com/office/presentation/8.0" kumimoji="0" lang="en-US" altLang="ko-KR" sz="2000" b="0" i="0" u="none" strike="noStrike" kern="1200" cap="none" spc="-100" normalizeH="0" baseline="0" mc:Ignorable="hp" hp:hslEmbossed="0">
                <a:solidFill>
                  <a:srgbClr val="121212"/>
                </a:solidFill>
                <a:latin typeface="Nanum Myeongjo"/>
                <a:ea typeface="Nanum Myeongjo"/>
                <a:cs typeface="Nanum Myeongjo"/>
                <a:sym typeface="Nanum Myeongjo"/>
              </a:rPr>
            </a:br>
            <a:r>
              <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rPr>
              <a:t>시작 페이지를 구성하는 데 사용됩니다</a:t>
            </a:r>
            <a:endParaRPr xmlns:mc="http://schemas.openxmlformats.org/markup-compatibility/2006" xmlns:hp="http://schemas.haansoft.com/office/presentation/8.0" kumimoji="0" lang="ko-KR" altLang="en-US" sz="2000" b="0" i="0" u="none" strike="noStrike" kern="1200" cap="none" spc="-100" normalizeH="0" baseline="0" mc:Ignorable="hp" hp:hslEmbossed="0">
              <a:solidFill>
                <a:srgbClr val="121212"/>
              </a:solidFill>
              <a:latin typeface="Nanum Myeongjo"/>
              <a:ea typeface="Nanum Myeongjo"/>
              <a:cs typeface="Nanum Myeongjo"/>
              <a:sym typeface="Nanum Myeongjo"/>
            </a:endParaRPr>
          </a:p>
        </p:txBody>
      </p:sp>
      <p:pic>
        <p:nvPicPr>
          <p:cNvPr id="16" name=""/>
          <p:cNvPicPr>
            <a:picLocks noChangeAspect="1"/>
          </p:cNvPicPr>
          <p:nvPr/>
        </p:nvPicPr>
        <p:blipFill rotWithShape="1">
          <a:blip r:embed="rId2"/>
          <a:stretch>
            <a:fillRect/>
          </a:stretch>
        </p:blipFill>
        <p:spPr>
          <a:xfrm>
            <a:off x="6922987" y="2209800"/>
            <a:ext cx="10538026" cy="61922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2125</ep:Words>
  <ep:PresentationFormat>On-screen Show (4:3)</ep:PresentationFormat>
  <ep:Paragraphs>575</ep:Paragraphs>
  <ep:Slides>48</ep:Slides>
  <ep:Notes>1</ep:Notes>
  <ep:TotalTime>0</ep:TotalTime>
  <ep:HiddenSlides>0</ep:HiddenSlides>
  <ep:MMClips>0</ep:MMClips>
  <ep:HeadingPairs>
    <vt:vector size="4" baseType="variant">
      <vt:variant>
        <vt:lpstr>테마</vt:lpstr>
      </vt:variant>
      <vt:variant>
        <vt:i4>1</vt:i4>
      </vt:variant>
      <vt:variant>
        <vt:lpstr>슬라이드 제목</vt:lpstr>
      </vt:variant>
      <vt:variant>
        <vt:i4>48</vt:i4>
      </vt:variant>
    </vt:vector>
  </ep:HeadingPairs>
  <ep:TitlesOfParts>
    <vt:vector size="49" baseType="lpstr">
      <vt:lpstr>한컴오피스</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lastModifiedBy>sdedu</cp:lastModifiedBy>
  <dcterms:modified xsi:type="dcterms:W3CDTF">2025-02-20T07:43:33.999</dcterms:modified>
  <cp:revision>51</cp:revision>
  <dc:title>크림색 깔끔한 크리에이티브 포트폴리오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